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9" r:id="rId2"/>
    <p:sldId id="286" r:id="rId3"/>
    <p:sldId id="258" r:id="rId4"/>
    <p:sldId id="270" r:id="rId5"/>
    <p:sldId id="273" r:id="rId6"/>
    <p:sldId id="287" r:id="rId7"/>
    <p:sldId id="303" r:id="rId8"/>
    <p:sldId id="274" r:id="rId9"/>
    <p:sldId id="304" r:id="rId10"/>
    <p:sldId id="275" r:id="rId11"/>
    <p:sldId id="294" r:id="rId12"/>
    <p:sldId id="276" r:id="rId13"/>
    <p:sldId id="281" r:id="rId14"/>
    <p:sldId id="306" r:id="rId15"/>
    <p:sldId id="282" r:id="rId16"/>
    <p:sldId id="307" r:id="rId17"/>
    <p:sldId id="280" r:id="rId18"/>
    <p:sldId id="387" r:id="rId19"/>
    <p:sldId id="283" r:id="rId20"/>
    <p:sldId id="292" r:id="rId21"/>
    <p:sldId id="388" r:id="rId22"/>
    <p:sldId id="295" r:id="rId23"/>
    <p:sldId id="293" r:id="rId24"/>
    <p:sldId id="298" r:id="rId25"/>
    <p:sldId id="301" r:id="rId26"/>
    <p:sldId id="299" r:id="rId27"/>
    <p:sldId id="300" r:id="rId28"/>
    <p:sldId id="279" r:id="rId29"/>
    <p:sldId id="296" r:id="rId30"/>
    <p:sldId id="278" r:id="rId31"/>
    <p:sldId id="29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6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803405"/>
            <a:ext cx="9753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632201"/>
            <a:ext cx="9753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23846"/>
            <a:ext cx="3063239" cy="365125"/>
          </a:xfrm>
        </p:spPr>
        <p:txBody>
          <a:bodyPr/>
          <a:lstStyle/>
          <a:p>
            <a:fld id="{EE6209CD-705D-469A-9868-146F1AD17FB2}" type="datetimeFigureOut">
              <a:rPr lang="en-CA" smtClean="0"/>
              <a:t>2021-06-10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4323847"/>
            <a:ext cx="650748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8"/>
            <a:ext cx="2895600" cy="365125"/>
          </a:xfrm>
        </p:spPr>
        <p:txBody>
          <a:bodyPr/>
          <a:lstStyle/>
          <a:p>
            <a:fld id="{7F3DE94D-5F33-4478-9AFB-3A90F9905F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913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3" y="4697362"/>
            <a:ext cx="10608643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2473" y="977035"/>
            <a:ext cx="10600347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5516716"/>
            <a:ext cx="1060704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09CD-705D-469A-9868-146F1AD17FB2}" type="datetimeFigureOut">
              <a:rPr lang="en-CA" smtClean="0"/>
              <a:t>2021-06-10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E94D-5F33-4478-9AFB-3A90F9905F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51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753534"/>
            <a:ext cx="1060704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649134"/>
            <a:ext cx="103632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6209CD-705D-469A-9868-146F1AD17FB2}" type="datetimeFigureOut">
              <a:rPr lang="en-CA" smtClean="0"/>
              <a:t>2021-06-10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381002"/>
            <a:ext cx="6440875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7F3DE94D-5F33-4478-9AFB-3A90F9905F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7511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509768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74598"/>
            <a:ext cx="10371669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6209CD-705D-469A-9868-146F1AD17FB2}" type="datetimeFigureOut">
              <a:rPr lang="en-CA" smtClean="0"/>
              <a:t>2021-06-10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379439"/>
            <a:ext cx="6440875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7F3DE94D-5F33-4478-9AFB-3A90F9905FCE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308611" y="80772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62311" y="302133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9164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24703"/>
            <a:ext cx="1036637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89" y="3648317"/>
            <a:ext cx="1036481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7888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6209CD-705D-469A-9868-146F1AD17FB2}" type="datetimeFigureOut">
              <a:rPr lang="en-CA" smtClean="0"/>
              <a:t>2021-06-10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378885"/>
            <a:ext cx="6440875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7F3DE94D-5F33-4478-9AFB-3A90F9905F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3329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2" y="762001"/>
            <a:ext cx="850391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92481" y="2202080"/>
            <a:ext cx="341376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92480" y="2904565"/>
            <a:ext cx="341376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2983" y="2201333"/>
            <a:ext cx="341376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01041" y="2904068"/>
            <a:ext cx="341376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5759" y="2192866"/>
            <a:ext cx="341376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85760" y="2904565"/>
            <a:ext cx="341376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09CD-705D-469A-9868-146F1AD17FB2}" type="datetimeFigureOut">
              <a:rPr lang="en-CA" smtClean="0"/>
              <a:t>2021-06-10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E94D-5F33-4478-9AFB-3A90F9905F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2309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3" y="762000"/>
            <a:ext cx="8509312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92480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92480" y="2331720"/>
            <a:ext cx="341376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92480" y="4796104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164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89163" y="2331720"/>
            <a:ext cx="341376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87811" y="4796103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91153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91152" y="2331722"/>
            <a:ext cx="341376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91029" y="4796101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09CD-705D-469A-9868-146F1AD17FB2}" type="datetimeFigureOut">
              <a:rPr lang="en-CA" smtClean="0"/>
              <a:t>2021-06-10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E94D-5F33-4478-9AFB-3A90F9905F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3996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194560"/>
            <a:ext cx="1060704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09CD-705D-469A-9868-146F1AD17FB2}" type="datetimeFigureOut">
              <a:rPr lang="en-CA" smtClean="0"/>
              <a:t>2021-06-10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E94D-5F33-4478-9AFB-3A90F9905F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9856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747184"/>
            <a:ext cx="205740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1" y="746126"/>
            <a:ext cx="8370713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6209CD-705D-469A-9868-146F1AD17FB2}" type="datetimeFigureOut">
              <a:rPr lang="en-CA" smtClean="0"/>
              <a:t>2021-06-10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80" y="381002"/>
            <a:ext cx="6440875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7F3DE94D-5F33-4478-9AFB-3A90F9905F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898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09CD-705D-469A-9868-146F1AD17FB2}" type="datetimeFigureOut">
              <a:rPr lang="en-CA" smtClean="0"/>
              <a:t>2021-06-10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E94D-5F33-4478-9AFB-3A90F9905F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250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753535"/>
            <a:ext cx="1060704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1" y="3641726"/>
            <a:ext cx="1060704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6209CD-705D-469A-9868-146F1AD17FB2}" type="datetimeFigureOut">
              <a:rPr lang="en-CA" smtClean="0"/>
              <a:t>2021-06-10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80" y="381002"/>
            <a:ext cx="6440875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4" cy="365125"/>
          </a:xfrm>
        </p:spPr>
        <p:txBody>
          <a:bodyPr/>
          <a:lstStyle/>
          <a:p>
            <a:fld id="{7F3DE94D-5F33-4478-9AFB-3A90F9905F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202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1" y="2194560"/>
            <a:ext cx="5214105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466" y="2194560"/>
            <a:ext cx="5210053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09CD-705D-469A-9868-146F1AD17FB2}" type="datetimeFigureOut">
              <a:rPr lang="en-CA" smtClean="0"/>
              <a:t>2021-06-10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E94D-5F33-4478-9AFB-3A90F9905F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071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50392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039" y="2183802"/>
            <a:ext cx="491154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" y="3132668"/>
            <a:ext cx="5214105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2025" y="2183802"/>
            <a:ext cx="490749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465" y="3132668"/>
            <a:ext cx="5210055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09CD-705D-469A-9868-146F1AD17FB2}" type="datetimeFigureOut">
              <a:rPr lang="en-CA" smtClean="0"/>
              <a:t>2021-06-10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E94D-5F33-4478-9AFB-3A90F9905F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923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09CD-705D-469A-9868-146F1AD17FB2}" type="datetimeFigureOut">
              <a:rPr lang="en-CA" smtClean="0"/>
              <a:t>2021-06-10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E94D-5F33-4478-9AFB-3A90F9905F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193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09CD-705D-469A-9868-146F1AD17FB2}" type="datetimeFigureOut">
              <a:rPr lang="en-CA" smtClean="0"/>
              <a:t>2021-06-10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E94D-5F33-4478-9AFB-3A90F9905F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779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746760"/>
            <a:ext cx="621792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3124200"/>
            <a:ext cx="41148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09CD-705D-469A-9868-146F1AD17FB2}" type="datetimeFigureOut">
              <a:rPr lang="en-CA" smtClean="0"/>
              <a:t>2021-06-10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E94D-5F33-4478-9AFB-3A90F9905F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280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524000"/>
            <a:ext cx="543430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03365" y="751242"/>
            <a:ext cx="4898979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3124200"/>
            <a:ext cx="5434307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09CD-705D-469A-9868-146F1AD17FB2}" type="datetimeFigureOut">
              <a:rPr lang="en-CA" smtClean="0"/>
              <a:t>2021-06-10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E94D-5F33-4478-9AFB-3A90F9905F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685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50392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2194560"/>
            <a:ext cx="1060704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49640" y="6356352"/>
            <a:ext cx="2849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209CD-705D-469A-9868-146F1AD17FB2}" type="datetimeFigureOut">
              <a:rPr lang="en-CA" smtClean="0"/>
              <a:t>2021-06-10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55847"/>
            <a:ext cx="757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2"/>
            <a:ext cx="2636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DE94D-5F33-4478-9AFB-3A90F9905F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1029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8.wdp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89523-5FE5-4FE2-8267-CF90ABCC0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CA" dirty="0"/>
              <a:t>Roland </a:t>
            </a:r>
            <a:r>
              <a:rPr lang="en-CA" dirty="0" err="1"/>
              <a:t>Dechesne</a:t>
            </a:r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A3E0A6E-BF54-4C2D-ACF8-7ACE8327A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Telescopes for Astronomy</a:t>
            </a:r>
          </a:p>
        </p:txBody>
      </p:sp>
    </p:spTree>
    <p:extLst>
      <p:ext uri="{BB962C8B-B14F-4D97-AF65-F5344CB8AC3E}">
        <p14:creationId xmlns:p14="http://schemas.microsoft.com/office/powerpoint/2010/main" val="1927360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1B75D-32EA-4266-86C3-64675F45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</a:t>
            </a:r>
            <a:br>
              <a:rPr lang="en-CA" dirty="0"/>
            </a:br>
            <a:r>
              <a:rPr lang="en-CA" dirty="0"/>
              <a:t>Compound Telescope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46713-BFDF-4A14-BFD1-D9DB795B7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/>
              <a:t>The ‘Cat’ (catadioptric), the ‘Schmidt’ or the ‘</a:t>
            </a:r>
            <a:r>
              <a:rPr lang="en-CA" sz="2000" dirty="0" err="1"/>
              <a:t>Mak</a:t>
            </a:r>
            <a:r>
              <a:rPr lang="en-CA" sz="2000" dirty="0"/>
              <a:t>’ (</a:t>
            </a:r>
            <a:r>
              <a:rPr lang="en-CA" sz="2000" dirty="0" err="1"/>
              <a:t>Maksutov</a:t>
            </a:r>
            <a:r>
              <a:rPr lang="en-CA" sz="2000" dirty="0"/>
              <a:t>), depending on the type of corrector plate (front lens element) were designed in the first half of the 20</a:t>
            </a:r>
            <a:r>
              <a:rPr lang="en-CA" sz="2000" baseline="30000" dirty="0"/>
              <a:t>th</a:t>
            </a:r>
            <a:r>
              <a:rPr lang="en-CA" sz="2000" dirty="0"/>
              <a:t> Century but became popular in the 1970’s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F9C66-2259-4A9F-8877-8A1FE1B40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625" y="3473799"/>
            <a:ext cx="5730875" cy="26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5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7FE92-9579-47D0-AE5B-C825AD78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General thoughts</a:t>
            </a:r>
            <a:br>
              <a:rPr lang="en-CA" dirty="0"/>
            </a:br>
            <a:r>
              <a:rPr lang="en-CA" dirty="0"/>
              <a:t>on Aperture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E79E8-3DAE-429F-8FF7-DD35D3AA0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Usually bigger is better</a:t>
            </a:r>
          </a:p>
          <a:p>
            <a:r>
              <a:rPr lang="en-CA" dirty="0"/>
              <a:t>Resolve finer features</a:t>
            </a:r>
          </a:p>
          <a:p>
            <a:r>
              <a:rPr lang="en-CA" dirty="0"/>
              <a:t>See fainter objects</a:t>
            </a:r>
          </a:p>
          <a:p>
            <a:r>
              <a:rPr lang="en-CA" dirty="0"/>
              <a:t>Power through urban light pollution</a:t>
            </a:r>
          </a:p>
          <a:p>
            <a:r>
              <a:rPr lang="en-CA" dirty="0"/>
              <a:t>If budget is a consideration, this pushes the reflecting telescope to the front of the list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It is possible to get a telescope that is too large:</a:t>
            </a:r>
          </a:p>
          <a:p>
            <a:r>
              <a:rPr lang="en-CA" dirty="0"/>
              <a:t>Too large or heavy to carry out of the basement for impromptu observing sessions</a:t>
            </a:r>
          </a:p>
          <a:p>
            <a:r>
              <a:rPr lang="en-CA" dirty="0"/>
              <a:t>Too large for your vehicle</a:t>
            </a:r>
          </a:p>
          <a:p>
            <a:r>
              <a:rPr lang="en-CA" dirty="0"/>
              <a:t>Difficult to store</a:t>
            </a:r>
          </a:p>
        </p:txBody>
      </p:sp>
    </p:spTree>
    <p:extLst>
      <p:ext uri="{BB962C8B-B14F-4D97-AF65-F5344CB8AC3E}">
        <p14:creationId xmlns:p14="http://schemas.microsoft.com/office/powerpoint/2010/main" val="39542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3313-66BB-4F4E-B58E-9C8528C0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</a:t>
            </a:r>
            <a:br>
              <a:rPr lang="en-CA" dirty="0"/>
            </a:br>
            <a:r>
              <a:rPr lang="en-CA" dirty="0"/>
              <a:t>Mount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F475E-A055-4798-8295-B7536F6A4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Holds the telescope off the ground and maintains position</a:t>
            </a:r>
          </a:p>
          <a:p>
            <a:r>
              <a:rPr lang="en-CA" dirty="0"/>
              <a:t>Ideally has smooth motion and no sudden lurches when starting to move (stiction)</a:t>
            </a:r>
          </a:p>
          <a:p>
            <a:r>
              <a:rPr lang="en-CA" dirty="0"/>
              <a:t>Two main types:</a:t>
            </a:r>
          </a:p>
          <a:p>
            <a:r>
              <a:rPr lang="en-CA" dirty="0"/>
              <a:t>Alt-</a:t>
            </a:r>
            <a:r>
              <a:rPr lang="en-CA" dirty="0" err="1"/>
              <a:t>az</a:t>
            </a:r>
            <a:r>
              <a:rPr lang="en-CA" dirty="0"/>
              <a:t> (altitude-azimuth) – up and down and left and right motions</a:t>
            </a:r>
          </a:p>
          <a:p>
            <a:r>
              <a:rPr lang="en-CA" dirty="0"/>
              <a:t>Equatorial – has one axis parallel to the Earth’s rotation axis to facilitate tracking the stars as the Earth rotates (possibility of long exposure photographs)</a:t>
            </a:r>
          </a:p>
        </p:txBody>
      </p:sp>
    </p:spTree>
    <p:extLst>
      <p:ext uri="{BB962C8B-B14F-4D97-AF65-F5344CB8AC3E}">
        <p14:creationId xmlns:p14="http://schemas.microsoft.com/office/powerpoint/2010/main" val="99168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8471-D8B3-43C0-A5A1-E771EDC0E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</a:t>
            </a:r>
            <a:br>
              <a:rPr lang="en-CA" dirty="0"/>
            </a:br>
            <a:r>
              <a:rPr lang="en-CA" dirty="0"/>
              <a:t>Mount - Alt-</a:t>
            </a:r>
            <a:r>
              <a:rPr lang="en-CA" dirty="0" err="1"/>
              <a:t>az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3E367-1883-4289-A113-E66C8BD6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Up and down motion</a:t>
            </a:r>
          </a:p>
          <a:p>
            <a:r>
              <a:rPr lang="en-CA" dirty="0"/>
              <a:t>Two main schools of design:</a:t>
            </a:r>
          </a:p>
          <a:p>
            <a:r>
              <a:rPr lang="en-CA" dirty="0"/>
              <a:t>High precision metal bearings (generally small in size)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18D0A-9126-47B4-8ED2-12E97496A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75" y="3547110"/>
            <a:ext cx="24955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8471-D8B3-43C0-A5A1-E771EDC0E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</a:t>
            </a:r>
            <a:br>
              <a:rPr lang="en-CA" dirty="0"/>
            </a:br>
            <a:r>
              <a:rPr lang="en-CA" dirty="0"/>
              <a:t>Mount - Alt-</a:t>
            </a:r>
            <a:r>
              <a:rPr lang="en-CA" dirty="0" err="1"/>
              <a:t>az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3E367-1883-4289-A113-E66C8BD6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360" y="3644264"/>
            <a:ext cx="7955280" cy="2619376"/>
          </a:xfrm>
        </p:spPr>
        <p:txBody>
          <a:bodyPr/>
          <a:lstStyle/>
          <a:p>
            <a:r>
              <a:rPr lang="en-CA" dirty="0"/>
              <a:t>Low precision wood and plastic bearings (generally large in size) – pioneered by John Dobson – commonly called the </a:t>
            </a:r>
            <a:r>
              <a:rPr lang="en-CA" dirty="0" err="1"/>
              <a:t>Dobsonian</a:t>
            </a:r>
            <a:r>
              <a:rPr lang="en-CA" dirty="0"/>
              <a:t> mount</a:t>
            </a:r>
          </a:p>
          <a:p>
            <a:r>
              <a:rPr lang="en-CA" dirty="0"/>
              <a:t>Since Newtonian reflectors are usually mounted in this way, the term “</a:t>
            </a:r>
            <a:r>
              <a:rPr lang="en-CA" dirty="0" err="1"/>
              <a:t>Dobsonian</a:t>
            </a:r>
            <a:r>
              <a:rPr lang="en-CA" dirty="0"/>
              <a:t>” is commonly but incorrectly applied to the whole telescope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2B8FF-E13F-47EA-966A-5B5D0C3E7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450" y="825334"/>
            <a:ext cx="24765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A067-E9C3-4546-88DC-AD5CAA83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860" y="764373"/>
            <a:ext cx="6635780" cy="1293028"/>
          </a:xfrm>
        </p:spPr>
        <p:txBody>
          <a:bodyPr>
            <a:normAutofit/>
          </a:bodyPr>
          <a:lstStyle/>
          <a:p>
            <a:r>
              <a:rPr lang="en-CA" dirty="0"/>
              <a:t>The</a:t>
            </a:r>
            <a:br>
              <a:rPr lang="en-CA" dirty="0"/>
            </a:br>
            <a:r>
              <a:rPr lang="en-CA" dirty="0"/>
              <a:t>Mount - Equatorial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7F468-C391-4037-A758-B8491111E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Many different configurations but the 2 most common types are either German or Fork (1 arm or 2 arm varieties)</a:t>
            </a:r>
          </a:p>
          <a:p>
            <a:r>
              <a:rPr lang="en-CA" dirty="0"/>
              <a:t>German equatorial mounts have a counterweight and are inherently unstable without both the telescope and the counterweight mounted – lots of pinched fingers and crushed hands as the mount swings about if not locked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2535A-D1E8-42DD-9E6C-53AEAC74A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302" y="4503101"/>
            <a:ext cx="2265998" cy="2265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6E383C-0BF8-4710-99CD-AB6FBA402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110" y="4503101"/>
            <a:ext cx="1783588" cy="226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9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A067-E9C3-4546-88DC-AD5CAA83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860" y="764373"/>
            <a:ext cx="6635780" cy="1293028"/>
          </a:xfrm>
        </p:spPr>
        <p:txBody>
          <a:bodyPr>
            <a:normAutofit/>
          </a:bodyPr>
          <a:lstStyle/>
          <a:p>
            <a:r>
              <a:rPr lang="en-CA" dirty="0"/>
              <a:t>The</a:t>
            </a:r>
            <a:br>
              <a:rPr lang="en-CA" dirty="0"/>
            </a:br>
            <a:r>
              <a:rPr lang="en-CA" dirty="0"/>
              <a:t>Mount - Equatorial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7F468-C391-4037-A758-B8491111E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Many different configurations but the 2 most common types are either German or Fork (1 arm or 2 arm varieties)</a:t>
            </a:r>
          </a:p>
          <a:p>
            <a:r>
              <a:rPr lang="en-CA" dirty="0"/>
              <a:t>German equatorial mounts have a counterweight and are inherently unstable without both the telescope and the counterweight mounted – lots of pinched fingers and crushed hands as the mount swings about if not locked</a:t>
            </a:r>
          </a:p>
          <a:p>
            <a:r>
              <a:rPr lang="en-CA" dirty="0"/>
              <a:t>Both can be motor driven to automatically follow the stars if properly aligned (assuming you can find Polaris, the Pole Star)</a:t>
            </a:r>
          </a:p>
          <a:p>
            <a:r>
              <a:rPr lang="en-CA" dirty="0"/>
              <a:t>Almost all Fork mounts have a motor but relatively few inexpensive German mounts do</a:t>
            </a:r>
          </a:p>
        </p:txBody>
      </p:sp>
    </p:spTree>
    <p:extLst>
      <p:ext uri="{BB962C8B-B14F-4D97-AF65-F5344CB8AC3E}">
        <p14:creationId xmlns:p14="http://schemas.microsoft.com/office/powerpoint/2010/main" val="212458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14928-C0E9-4080-B4EB-85647BDA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</a:t>
            </a:r>
            <a:br>
              <a:rPr lang="en-CA" dirty="0"/>
            </a:br>
            <a:r>
              <a:rPr lang="en-CA" dirty="0"/>
              <a:t>Mount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D3AFD-6EFC-4BA9-A4B0-5C9A8F39D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 the beginner telescope price range, avoid the German equatorial designs</a:t>
            </a:r>
          </a:p>
          <a:p>
            <a:r>
              <a:rPr lang="en-CA" dirty="0"/>
              <a:t>They look ‘</a:t>
            </a:r>
            <a:r>
              <a:rPr lang="en-CA" dirty="0" err="1"/>
              <a:t>sciency</a:t>
            </a:r>
            <a:r>
              <a:rPr lang="en-CA" dirty="0"/>
              <a:t>’ but the stereotype doesn’t follow through in the performance.</a:t>
            </a:r>
          </a:p>
          <a:p>
            <a:r>
              <a:rPr lang="en-CA" dirty="0"/>
              <a:t>They are unstable, and prone to shaking in the wind (every shake is magnified by the power you are looking at, say 75X)</a:t>
            </a:r>
          </a:p>
        </p:txBody>
      </p:sp>
    </p:spTree>
    <p:extLst>
      <p:ext uri="{BB962C8B-B14F-4D97-AF65-F5344CB8AC3E}">
        <p14:creationId xmlns:p14="http://schemas.microsoft.com/office/powerpoint/2010/main" val="70542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14928-C0E9-4080-B4EB-85647BDA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</a:t>
            </a:r>
            <a:br>
              <a:rPr lang="en-CA" dirty="0"/>
            </a:br>
            <a:r>
              <a:rPr lang="en-CA" dirty="0"/>
              <a:t>Mount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D3AFD-6EFC-4BA9-A4B0-5C9A8F39D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High quality German equatorial mounts are available, but the mount alone will cost much more than the beginner telescopes you are likely to purchase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8EDC5-C3AB-42B2-903C-4489510F2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456" y="3288030"/>
            <a:ext cx="4808279" cy="320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24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A977-B428-467B-8E67-7DD8F48D0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</a:t>
            </a:r>
            <a:br>
              <a:rPr lang="en-CA" dirty="0"/>
            </a:br>
            <a:r>
              <a:rPr lang="en-CA" dirty="0"/>
              <a:t>Mount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62E61-2BF8-49A5-800D-00EC9014A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Computer-controllers may be used in conjunction with alt-</a:t>
            </a:r>
            <a:r>
              <a:rPr lang="en-CA" dirty="0" err="1"/>
              <a:t>az</a:t>
            </a:r>
            <a:r>
              <a:rPr lang="en-CA" dirty="0"/>
              <a:t> mounts to track the stars visually</a:t>
            </a:r>
          </a:p>
          <a:p>
            <a:r>
              <a:rPr lang="en-CA" dirty="0"/>
              <a:t>Can be used for short camera exposures, combine many photos in Photoshop or Lightroom to get the equivalent of a single long exposure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6FA48A-A718-4D17-BCB3-21793082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7539" y="3670301"/>
            <a:ext cx="2248757" cy="2834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DD9664-4413-412A-8EFE-B19FC8C6FC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48" b="96013" l="8929" r="90000">
                        <a14:foregroundMark x1="57500" y1="9302" x2="57500" y2="9302"/>
                        <a14:foregroundMark x1="55714" y1="6645" x2="55714" y2="6645"/>
                        <a14:foregroundMark x1="37500" y1="81063" x2="37500" y2="81063"/>
                        <a14:foregroundMark x1="47500" y1="85714" x2="47500" y2="85714"/>
                        <a14:foregroundMark x1="42500" y1="91362" x2="42500" y2="91362"/>
                        <a14:foregroundMark x1="37857" y1="82060" x2="37857" y2="82060"/>
                        <a14:foregroundMark x1="50714" y1="96013" x2="50714" y2="96013"/>
                        <a14:foregroundMark x1="45357" y1="92027" x2="45357" y2="92027"/>
                        <a14:foregroundMark x1="36429" y1="88704" x2="36429" y2="88704"/>
                        <a14:foregroundMark x1="75000" y1="94020" x2="75000" y2="94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964" y="4076701"/>
            <a:ext cx="2273891" cy="244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486B-2AB4-451E-9348-4E96CEDD0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</a:t>
            </a:r>
            <a:br>
              <a:rPr lang="en-CA" dirty="0"/>
            </a:br>
            <a:r>
              <a:rPr lang="en-CA" dirty="0"/>
              <a:t>Telescope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67B3E-4CC8-402B-8090-A1E0BB54E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Has three functions: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Collect and gather light (most important)</a:t>
            </a:r>
          </a:p>
          <a:p>
            <a:pPr lvl="1"/>
            <a:r>
              <a:rPr lang="en-CA" dirty="0"/>
              <a:t>Many astronomical objects are faint and more light aids in their visibility, the issue is worse with higher magnifications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Increase resolution – see finer details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Magnify (least important)</a:t>
            </a:r>
          </a:p>
        </p:txBody>
      </p:sp>
    </p:spTree>
    <p:extLst>
      <p:ext uri="{BB962C8B-B14F-4D97-AF65-F5344CB8AC3E}">
        <p14:creationId xmlns:p14="http://schemas.microsoft.com/office/powerpoint/2010/main" val="26228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C4875-EA22-4C10-9EC6-3A6252A1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Eyepieces for Beginner Telescopes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FB3A4-20A6-493C-A42B-99A089664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Magnification – why we need an eyepiece in the first place</a:t>
            </a:r>
          </a:p>
          <a:p>
            <a:r>
              <a:rPr lang="en-CA" dirty="0"/>
              <a:t>Allows the observer to get closer to the focal plane</a:t>
            </a:r>
          </a:p>
          <a:p>
            <a:r>
              <a:rPr lang="en-CA" dirty="0"/>
              <a:t>Smaller numbers mean you can get closer in and thus magnify more at the cost of the field of view</a:t>
            </a:r>
          </a:p>
          <a:p>
            <a:r>
              <a:rPr lang="en-CA" dirty="0"/>
              <a:t>Usually values in the </a:t>
            </a:r>
            <a:r>
              <a:rPr lang="en-CA" strike="sngStrike" dirty="0"/>
              <a:t>4</a:t>
            </a:r>
            <a:r>
              <a:rPr lang="en-CA" dirty="0"/>
              <a:t>, </a:t>
            </a:r>
            <a:r>
              <a:rPr lang="en-CA" strike="sngStrike" dirty="0"/>
              <a:t>6</a:t>
            </a:r>
            <a:r>
              <a:rPr lang="en-CA" dirty="0"/>
              <a:t>, 7, 10, 12, 13, 15, 20, 25, 32, 35, 40 mm range</a:t>
            </a:r>
          </a:p>
          <a:p>
            <a:r>
              <a:rPr lang="en-CA" dirty="0"/>
              <a:t>The magnification of a telescope system is calculated by dividing the scope’s focal length by that of the eyepiece:</a:t>
            </a:r>
          </a:p>
          <a:p>
            <a:pPr marL="457200" lvl="1" indent="0">
              <a:buNone/>
            </a:pPr>
            <a:r>
              <a:rPr lang="en-CA" dirty="0"/>
              <a:t>		    700 mm / 25 mm = 28X</a:t>
            </a:r>
          </a:p>
        </p:txBody>
      </p:sp>
    </p:spTree>
    <p:extLst>
      <p:ext uri="{BB962C8B-B14F-4D97-AF65-F5344CB8AC3E}">
        <p14:creationId xmlns:p14="http://schemas.microsoft.com/office/powerpoint/2010/main" val="5525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C4875-EA22-4C10-9EC6-3A6252A1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Eyepieces for Beginner Telescopes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FB3A4-20A6-493C-A42B-99A089664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Why the emphasis on field of view?</a:t>
            </a:r>
          </a:p>
          <a:p>
            <a:pPr lvl="1"/>
            <a:r>
              <a:rPr lang="en-CA" dirty="0"/>
              <a:t>Fits larger objects in view for any given magnification</a:t>
            </a:r>
          </a:p>
          <a:p>
            <a:pPr lvl="1"/>
            <a:r>
              <a:rPr lang="en-CA" dirty="0"/>
              <a:t>In non-tracking telescopes, allows longer viewing periods while the spinning Earth gradually moves objects out of the 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09DE2-A8FF-4D76-AEAF-B26ED6F84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984161"/>
            <a:ext cx="9144000" cy="210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2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5FE3-2B77-469E-80C8-5BCB7A05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Note</a:t>
            </a:r>
            <a:br>
              <a:rPr lang="en-CA" dirty="0"/>
            </a:br>
            <a:r>
              <a:rPr lang="en-CA" dirty="0"/>
              <a:t>About Eyepieces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3CB86-8C1D-410F-AABE-466DF05FF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Do not buy a telescope that has 0.965” eyepieces</a:t>
            </a:r>
          </a:p>
          <a:p>
            <a:r>
              <a:rPr lang="en-CA" dirty="0"/>
              <a:t>They are invariably inferior in quality and difficult eyepieces to source in high quality</a:t>
            </a:r>
          </a:p>
          <a:p>
            <a:r>
              <a:rPr lang="en-CA" dirty="0"/>
              <a:t>However, if you already have such a telescope, there are hybrid 0.965” to 1.25” diagonals that allow you to buy better eyepieces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B486F-9E0E-401A-A4B6-205CBDDDE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336" y="4396107"/>
            <a:ext cx="2857500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436A6-596E-4FF8-B681-2AB9D2DD5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590" y="4396107"/>
            <a:ext cx="28860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87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DEEB-C2EF-4ABD-BA54-35392382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Note About Magnification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626B4-00EA-493F-9F1B-7B9773457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Many “hobby killer” telescopes are sold on the basis of outrageous magnifications</a:t>
            </a:r>
          </a:p>
          <a:p>
            <a:r>
              <a:rPr lang="en-CA" dirty="0"/>
              <a:t>A telescope of a given size can only resolve fine details to a theoretical limit, and actual telescope quality and particularly an unstable atmosphere above will severely limit this theoretical limit</a:t>
            </a:r>
          </a:p>
          <a:p>
            <a:r>
              <a:rPr lang="en-CA" dirty="0"/>
              <a:t>Magnification past a certain limit will not show any further fine details, but will spread the light out too much, a real problem in a small telescope that doesn’t gather much light in the first place</a:t>
            </a:r>
          </a:p>
          <a:p>
            <a:r>
              <a:rPr lang="en-CA" dirty="0"/>
              <a:t>Any wind vibration is also magnified</a:t>
            </a:r>
          </a:p>
          <a:p>
            <a:r>
              <a:rPr lang="en-CA" dirty="0"/>
              <a:t>Typical maximum values are 50X per inch of aperture, or 2X per mm of aperture and these high magnifications are used very rarely</a:t>
            </a:r>
          </a:p>
        </p:txBody>
      </p:sp>
    </p:spTree>
    <p:extLst>
      <p:ext uri="{BB962C8B-B14F-4D97-AF65-F5344CB8AC3E}">
        <p14:creationId xmlns:p14="http://schemas.microsoft.com/office/powerpoint/2010/main" val="153705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C299E-DE1C-4F3C-80FD-43DD1D56C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Tabletop Reflectors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09A73-B874-48FB-9BE0-E257E4A61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360" y="2194560"/>
            <a:ext cx="4765040" cy="4069080"/>
          </a:xfrm>
        </p:spPr>
        <p:txBody>
          <a:bodyPr>
            <a:normAutofit/>
          </a:bodyPr>
          <a:lstStyle/>
          <a:p>
            <a:r>
              <a:rPr lang="en-CA" sz="1800" dirty="0"/>
              <a:t>Sky-Watcher Infinity-76P</a:t>
            </a:r>
          </a:p>
          <a:p>
            <a:r>
              <a:rPr lang="en-CA" sz="1800" dirty="0"/>
              <a:t>Orion </a:t>
            </a:r>
            <a:r>
              <a:rPr lang="en-CA" sz="1800" dirty="0" err="1"/>
              <a:t>FunScope</a:t>
            </a:r>
            <a:r>
              <a:rPr lang="en-CA" sz="1800" dirty="0"/>
              <a:t> 76mm</a:t>
            </a:r>
          </a:p>
          <a:p>
            <a:r>
              <a:rPr lang="en-CA" sz="1800" dirty="0"/>
              <a:t>Sky-Watcher Heritage-76</a:t>
            </a:r>
          </a:p>
          <a:p>
            <a:r>
              <a:rPr lang="en-CA" sz="1800" dirty="0"/>
              <a:t>Meade </a:t>
            </a:r>
            <a:r>
              <a:rPr lang="en-CA" sz="1800" dirty="0" err="1"/>
              <a:t>LightBridge</a:t>
            </a:r>
            <a:r>
              <a:rPr lang="en-CA" sz="1800" dirty="0"/>
              <a:t> Mini 82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2FD34-1B1B-4FE8-BD48-E35792874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2301" y="3606800"/>
            <a:ext cx="3152713" cy="26777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26E7F7-1FD9-4820-8CA1-C99B86CDE3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8361" y="3910966"/>
            <a:ext cx="3395981" cy="23526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8291A7-6B6D-46DD-8819-80F5754AF914}"/>
              </a:ext>
            </a:extLst>
          </p:cNvPr>
          <p:cNvSpPr txBox="1">
            <a:spLocks/>
          </p:cNvSpPr>
          <p:nvPr/>
        </p:nvSpPr>
        <p:spPr>
          <a:xfrm>
            <a:off x="6677662" y="2194560"/>
            <a:ext cx="3837939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 err="1"/>
              <a:t>Celestron</a:t>
            </a:r>
            <a:r>
              <a:rPr lang="en-CA" sz="1800" dirty="0"/>
              <a:t> </a:t>
            </a:r>
            <a:r>
              <a:rPr lang="en-CA" sz="1800" dirty="0" err="1"/>
              <a:t>Firstscope</a:t>
            </a:r>
            <a:r>
              <a:rPr lang="en-CA" sz="1800" dirty="0"/>
              <a:t> 76 </a:t>
            </a:r>
          </a:p>
          <a:p>
            <a:pPr lvl="1"/>
            <a:r>
              <a:rPr lang="en-CA" sz="1600" dirty="0"/>
              <a:t>$80 All-Star Telescope</a:t>
            </a:r>
          </a:p>
          <a:p>
            <a:r>
              <a:rPr lang="en-CA" sz="1800" dirty="0"/>
              <a:t>AWB </a:t>
            </a:r>
            <a:r>
              <a:rPr lang="en-CA" sz="1800" dirty="0" err="1"/>
              <a:t>OneSky</a:t>
            </a:r>
            <a:r>
              <a:rPr lang="en-CA" sz="1800" dirty="0"/>
              <a:t> Telescope 130</a:t>
            </a:r>
          </a:p>
        </p:txBody>
      </p:sp>
    </p:spTree>
    <p:extLst>
      <p:ext uri="{BB962C8B-B14F-4D97-AF65-F5344CB8AC3E}">
        <p14:creationId xmlns:p14="http://schemas.microsoft.com/office/powerpoint/2010/main" val="1754649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EB8B4-EB5B-4898-BF4B-EEBFCE5B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Tabletop to Ground Level Reflectors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A1A03-1600-4289-B938-39B74B5A2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Sky-Watcher Heritage 130mm Collapsible</a:t>
            </a:r>
          </a:p>
          <a:p>
            <a:pPr lvl="1"/>
            <a:r>
              <a:rPr lang="en-CA" dirty="0"/>
              <a:t>$300 All-Star telescopes, temporarily out of stock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r>
              <a:rPr lang="en-CA" dirty="0"/>
              <a:t>Sky-Watcher Heritage 150 Collapsible</a:t>
            </a:r>
          </a:p>
          <a:p>
            <a:r>
              <a:rPr lang="en-CA" dirty="0"/>
              <a:t>$370 All-Star Telescopes</a:t>
            </a:r>
          </a:p>
          <a:p>
            <a:r>
              <a:rPr lang="en-CA" dirty="0"/>
              <a:t>Orion StarBlast Telescopes 114 and 150 are similar  - other suppliers</a:t>
            </a:r>
          </a:p>
          <a:p>
            <a:endParaRPr lang="en-CA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56088C66-F478-431B-9C11-72A903EB6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3312" y="2868052"/>
            <a:ext cx="2359246" cy="176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E4AA5E-33D3-457F-A57F-F1B3917DE9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857501"/>
            <a:ext cx="2360385" cy="177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79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E9093-CB65-4FBD-BD72-09E1F5100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Refractors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B527A-875B-4ACF-B118-E2A82B7A4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 a recent </a:t>
            </a:r>
            <a:r>
              <a:rPr lang="en-CA" dirty="0" err="1"/>
              <a:t>SkyNews</a:t>
            </a:r>
            <a:r>
              <a:rPr lang="en-CA" dirty="0"/>
              <a:t> Magazine Alan Dyer reviewed three telescopes that cost around $300</a:t>
            </a:r>
          </a:p>
          <a:p>
            <a:r>
              <a:rPr lang="en-CA" dirty="0"/>
              <a:t>All are on alt-</a:t>
            </a:r>
            <a:r>
              <a:rPr lang="en-CA" dirty="0" err="1"/>
              <a:t>az</a:t>
            </a:r>
            <a:r>
              <a:rPr lang="en-CA" dirty="0"/>
              <a:t> mounts</a:t>
            </a:r>
          </a:p>
          <a:p>
            <a:r>
              <a:rPr lang="en-CA" dirty="0"/>
              <a:t>The </a:t>
            </a:r>
            <a:r>
              <a:rPr lang="en-CA" dirty="0" err="1"/>
              <a:t>StarPro</a:t>
            </a:r>
            <a:r>
              <a:rPr lang="en-CA" dirty="0"/>
              <a:t> 90 has a holder for a smart phone so it can image the night sky and figure out where you are pointed, and which way you need to push to get to a target object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6DCC86-B97B-452B-BC9E-2431F34898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5000" y="4372777"/>
            <a:ext cx="4546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46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0FAD4-7CB3-44DE-969C-4F52CD00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Celestron</a:t>
            </a:r>
            <a:br>
              <a:rPr lang="en-CA" dirty="0"/>
            </a:br>
            <a:r>
              <a:rPr lang="en-CA" dirty="0" err="1"/>
              <a:t>NexStar</a:t>
            </a:r>
            <a:r>
              <a:rPr lang="en-CA" dirty="0"/>
              <a:t>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18CD1-B9F4-461A-AEB3-DF8200B42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4SE Compound</a:t>
            </a:r>
          </a:p>
          <a:p>
            <a:r>
              <a:rPr lang="en-CA" dirty="0"/>
              <a:t>$690.00 at All-Star Telescopes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GT 102 refractor</a:t>
            </a:r>
          </a:p>
          <a:p>
            <a:r>
              <a:rPr lang="en-CA" dirty="0"/>
              <a:t>Not carried by All-Star Telescopes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5FEC0-25FD-4DD9-9161-1DB36DF97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100" y="2171700"/>
            <a:ext cx="274320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B6B0E8-BD0F-42D0-B175-0C663D25EC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0100" y="4328347"/>
            <a:ext cx="2743200" cy="207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03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E8F6-ACDB-403B-9A1A-9E883F0A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Best Add-ons</a:t>
            </a:r>
            <a:br>
              <a:rPr lang="en-CA" dirty="0"/>
            </a:br>
            <a:r>
              <a:rPr lang="en-CA" dirty="0"/>
              <a:t>for Telescopes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BCA7D-C21F-4414-BF54-E955311BC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Good </a:t>
            </a:r>
            <a:r>
              <a:rPr lang="en-CA" dirty="0" err="1"/>
              <a:t>finderscope</a:t>
            </a:r>
            <a:endParaRPr lang="en-CA" dirty="0"/>
          </a:p>
          <a:p>
            <a:pPr lvl="1"/>
            <a:r>
              <a:rPr lang="en-CA" dirty="0"/>
              <a:t>At least 30 mm aperture, ideally 50 mm</a:t>
            </a:r>
          </a:p>
          <a:p>
            <a:pPr lvl="1"/>
            <a:r>
              <a:rPr lang="en-CA" dirty="0"/>
              <a:t>avoid the common 24 mm aperture ones (junk)</a:t>
            </a:r>
          </a:p>
          <a:p>
            <a:pPr lvl="1"/>
            <a:r>
              <a:rPr lang="en-CA" dirty="0"/>
              <a:t>Depending on the type of telescope, choose a straight-through (Newtonian Reflectors) or right-angle (Refractor or Compound)</a:t>
            </a:r>
          </a:p>
          <a:p>
            <a:pPr lvl="1"/>
            <a:r>
              <a:rPr lang="en-CA" dirty="0"/>
              <a:t>A right-way-up, left-right correct </a:t>
            </a:r>
            <a:r>
              <a:rPr lang="en-CA" dirty="0" err="1"/>
              <a:t>finderscope</a:t>
            </a:r>
            <a:r>
              <a:rPr lang="en-CA" dirty="0"/>
              <a:t> with a 45</a:t>
            </a:r>
            <a:r>
              <a:rPr lang="en-CA" baseline="30000" dirty="0"/>
              <a:t>o</a:t>
            </a:r>
            <a:r>
              <a:rPr lang="en-CA" dirty="0"/>
              <a:t> diagonal will work for any telescope design</a:t>
            </a:r>
          </a:p>
          <a:p>
            <a:pPr lvl="1"/>
            <a:r>
              <a:rPr lang="en-CA" dirty="0"/>
              <a:t>A quality </a:t>
            </a:r>
            <a:r>
              <a:rPr lang="en-CA" dirty="0" err="1"/>
              <a:t>finderscope</a:t>
            </a:r>
            <a:r>
              <a:rPr lang="en-CA" dirty="0"/>
              <a:t> acts as a ultra wide-angle telescope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CA63AE-356D-490B-912B-F12DC5D9B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2" b="89840" l="8667" r="90000">
                        <a14:foregroundMark x1="79333" y1="68093" x2="79333" y2="68093"/>
                        <a14:foregroundMark x1="74500" y1="70053" x2="74500" y2="70053"/>
                        <a14:foregroundMark x1="75667" y1="70053" x2="75667" y2="70053"/>
                        <a14:foregroundMark x1="75667" y1="70053" x2="75667" y2="70053"/>
                        <a14:foregroundMark x1="8667" y1="59715" x2="8667" y2="597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0513" y="4889163"/>
            <a:ext cx="2120453" cy="1982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7A312-12D9-4137-A1C5-CECE12DAC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97" b="89927" l="10000" r="90000">
                        <a14:foregroundMark x1="55625" y1="44380" x2="55625" y2="44380"/>
                        <a14:foregroundMark x1="82375" y1="9197" x2="82375" y2="91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6458" y="4889164"/>
            <a:ext cx="2328212" cy="1993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544005-3DFA-4CF1-9B8A-E76090A2DC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7" b="93369" l="2511" r="93559">
                        <a14:foregroundMark x1="12227" y1="44624" x2="12227" y2="44624"/>
                        <a14:foregroundMark x1="44432" y1="43907" x2="44432" y2="43907"/>
                        <a14:foregroundMark x1="37227" y1="43907" x2="37227" y2="43907"/>
                        <a14:foregroundMark x1="36026" y1="36201" x2="36026" y2="36201"/>
                        <a14:foregroundMark x1="8843" y1="37634" x2="8843" y2="37634"/>
                        <a14:foregroundMark x1="7205" y1="51434" x2="7205" y2="51434"/>
                        <a14:foregroundMark x1="2511" y1="43190" x2="2511" y2="43190"/>
                        <a14:foregroundMark x1="89410" y1="11111" x2="89410" y2="11111"/>
                        <a14:foregroundMark x1="93668" y1="13978" x2="93668" y2="13978"/>
                        <a14:foregroundMark x1="47817" y1="31362" x2="47817" y2="31362"/>
                        <a14:foregroundMark x1="37227" y1="32796" x2="37227" y2="32796"/>
                        <a14:foregroundMark x1="28821" y1="34767" x2="28821" y2="34767"/>
                        <a14:foregroundMark x1="28821" y1="47312" x2="28821" y2="47312"/>
                        <a14:foregroundMark x1="29148" y1="52867" x2="29148" y2="52867"/>
                        <a14:foregroundMark x1="41485" y1="52151" x2="41485" y2="52151"/>
                        <a14:foregroundMark x1="47380" y1="52151" x2="47380" y2="52151"/>
                        <a14:foregroundMark x1="43559" y1="38351" x2="43559" y2="38351"/>
                        <a14:foregroundMark x1="52948" y1="41039" x2="52948" y2="41039"/>
                        <a14:foregroundMark x1="75437" y1="93369" x2="75437" y2="93369"/>
                        <a14:foregroundMark x1="72052" y1="80824" x2="72052" y2="80824"/>
                        <a14:foregroundMark x1="71616" y1="80108" x2="71616" y2="80108"/>
                        <a14:foregroundMark x1="71616" y1="80108" x2="71616" y2="80108"/>
                        <a14:foregroundMark x1="69869" y1="80108" x2="69869" y2="80108"/>
                        <a14:foregroundMark x1="72489" y1="80824" x2="72489" y2="80824"/>
                        <a14:foregroundMark x1="71179" y1="80824" x2="71179" y2="80824"/>
                        <a14:foregroundMark x1="32642" y1="55018" x2="32642" y2="55018"/>
                        <a14:foregroundMark x1="28384" y1="45341" x2="28384" y2="45341"/>
                        <a14:foregroundMark x1="27511" y1="39068" x2="27511" y2="39068"/>
                        <a14:foregroundMark x1="27948" y1="32796" x2="27948" y2="32796"/>
                        <a14:foregroundMark x1="34716" y1="35484" x2="34716" y2="35484"/>
                        <a14:foregroundMark x1="33843" y1="43190" x2="33843" y2="43190"/>
                        <a14:foregroundMark x1="36790" y1="52867" x2="36790" y2="52867"/>
                        <a14:foregroundMark x1="26638" y1="56452" x2="26638" y2="56452"/>
                        <a14:foregroundMark x1="36026" y1="55735" x2="36026" y2="55735"/>
                        <a14:foregroundMark x1="45742" y1="56452" x2="45742" y2="56452"/>
                        <a14:foregroundMark x1="32969" y1="52867" x2="32969" y2="52867"/>
                        <a14:foregroundMark x1="29585" y1="55735" x2="29585" y2="55735"/>
                        <a14:foregroundMark x1="27948" y1="45341" x2="27948" y2="45341"/>
                        <a14:foregroundMark x1="27074" y1="35484" x2="27074" y2="35484"/>
                        <a14:foregroundMark x1="32642" y1="30645" x2="32642" y2="30645"/>
                        <a14:foregroundMark x1="35590" y1="28495" x2="35590" y2="28495"/>
                        <a14:foregroundMark x1="42358" y1="29211" x2="42358" y2="29211"/>
                        <a14:foregroundMark x1="72489" y1="80108" x2="72489" y2="80108"/>
                        <a14:foregroundMark x1="48253" y1="35484" x2="48253" y2="35484"/>
                        <a14:foregroundMark x1="49127" y1="42473" x2="49127" y2="42473"/>
                        <a14:foregroundMark x1="50873" y1="45878" x2="50873" y2="45878"/>
                        <a14:foregroundMark x1="50437" y1="50179" x2="50437" y2="50179"/>
                        <a14:foregroundMark x1="71616" y1="77240" x2="71616" y2="77240"/>
                        <a14:foregroundMark x1="70306" y1="77240" x2="70306" y2="77240"/>
                        <a14:foregroundMark x1="73253" y1="80824" x2="73253" y2="80824"/>
                        <a14:foregroundMark x1="70742" y1="81362" x2="70742" y2="81362"/>
                        <a14:foregroundMark x1="72052" y1="79391" x2="72052" y2="793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0164" y="4889164"/>
            <a:ext cx="2995499" cy="182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7BF4-585F-4315-B82E-D73489BF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Best Add-ons</a:t>
            </a:r>
            <a:br>
              <a:rPr lang="en-CA" dirty="0"/>
            </a:br>
            <a:r>
              <a:rPr lang="en-CA" dirty="0"/>
              <a:t>for Telescopes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47AA3-C157-4DF1-BE4C-28D7859BD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CA" dirty="0"/>
          </a:p>
          <a:p>
            <a:r>
              <a:rPr lang="en-CA" dirty="0"/>
              <a:t>Wide-angle eyepiece</a:t>
            </a:r>
          </a:p>
          <a:p>
            <a:endParaRPr lang="en-CA" dirty="0"/>
          </a:p>
          <a:p>
            <a:pPr lvl="1"/>
            <a:r>
              <a:rPr lang="en-CA" dirty="0"/>
              <a:t>Commonly in the 27-35 mm focal length range</a:t>
            </a:r>
          </a:p>
          <a:p>
            <a:pPr lvl="1"/>
            <a:r>
              <a:rPr lang="en-CA" dirty="0"/>
              <a:t>Look for a ‘WA’, ‘Wide-Angle’, </a:t>
            </a:r>
            <a:r>
              <a:rPr lang="en-CA" dirty="0" err="1"/>
              <a:t>Plossl</a:t>
            </a:r>
            <a:r>
              <a:rPr lang="en-CA" dirty="0"/>
              <a:t> or </a:t>
            </a:r>
            <a:r>
              <a:rPr lang="en-CA" dirty="0" err="1"/>
              <a:t>Erfle</a:t>
            </a:r>
            <a:r>
              <a:rPr lang="en-CA" dirty="0"/>
              <a:t> design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683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FF594-5DFF-4F49-8061-E5CECBC8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There’s No Single “Right” Telescope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0B178-C1B2-48F2-B8CB-8E599ACD0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choice will depend on what is driving the interest in observing:</a:t>
            </a:r>
          </a:p>
          <a:p>
            <a:pPr lvl="1"/>
            <a:r>
              <a:rPr lang="en-CA" dirty="0"/>
              <a:t>Moon and planets (bright, usually easy to find, need crisp higher magnification for best results)</a:t>
            </a:r>
          </a:p>
          <a:p>
            <a:pPr lvl="1"/>
            <a:r>
              <a:rPr lang="en-CA" dirty="0"/>
              <a:t>Star clusters (bright to dim, some are very easy to find, need moderate light gathering, low to medium magnification for best results)</a:t>
            </a:r>
          </a:p>
          <a:p>
            <a:pPr lvl="1"/>
            <a:r>
              <a:rPr lang="en-CA" dirty="0"/>
              <a:t>Galaxies and nebulae (dim, difficult to find, need large light gathering, low magnification for best results)</a:t>
            </a:r>
          </a:p>
          <a:p>
            <a:r>
              <a:rPr lang="en-CA" dirty="0"/>
              <a:t>You won’t likely know which will be the correct choice if you are just starting in the hobby, so pick a generalist telescope that fits your budget</a:t>
            </a:r>
          </a:p>
          <a:p>
            <a:r>
              <a:rPr lang="en-CA" i="1" dirty="0"/>
              <a:t>Be prepared to buy a second telescope at some point</a:t>
            </a:r>
          </a:p>
        </p:txBody>
      </p:sp>
    </p:spTree>
    <p:extLst>
      <p:ext uri="{BB962C8B-B14F-4D97-AF65-F5344CB8AC3E}">
        <p14:creationId xmlns:p14="http://schemas.microsoft.com/office/powerpoint/2010/main" val="293631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EAFE-1A02-4EDC-994F-D56E7FFB4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</a:t>
            </a:r>
            <a:br>
              <a:rPr lang="en-CA" dirty="0"/>
            </a:br>
            <a:r>
              <a:rPr lang="en-CA" dirty="0"/>
              <a:t>Accessories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A0156-2366-4670-AEB8-A70209158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360" y="2194560"/>
            <a:ext cx="4866640" cy="4069080"/>
          </a:xfrm>
        </p:spPr>
        <p:txBody>
          <a:bodyPr/>
          <a:lstStyle/>
          <a:p>
            <a:r>
              <a:rPr lang="en-CA" dirty="0"/>
              <a:t>‘Red Dot’ finder – astronomy supply stores</a:t>
            </a:r>
          </a:p>
          <a:p>
            <a:r>
              <a:rPr lang="en-CA" dirty="0"/>
              <a:t>Red light flashlight for preserving night vision, while looking at charts, or finding an eyepiece – sporting goods stores</a:t>
            </a:r>
          </a:p>
          <a:p>
            <a:endParaRPr lang="en-CA" dirty="0"/>
          </a:p>
        </p:txBody>
      </p:sp>
      <p:pic>
        <p:nvPicPr>
          <p:cNvPr id="6146" name="Picture 2" descr="Telescope Finders – Professor Morison's Astronomy Digest">
            <a:extLst>
              <a:ext uri="{FF2B5EF4-FFF2-40B4-BE49-F238E27FC236}">
                <a16:creationId xmlns:a16="http://schemas.microsoft.com/office/drawing/2014/main" id="{90DF28D6-00EB-4BF4-B3F5-53E619A1A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3451" y="2297430"/>
            <a:ext cx="2505135" cy="386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9BADEB-5728-46B5-8B0E-3B9402FA2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675" y1="65000" x2="52675" y2="65000"/>
                        <a14:foregroundMark x1="30453" y1="61765" x2="30453" y2="61765"/>
                        <a14:foregroundMark x1="12346" y1="61765" x2="12346" y2="61765"/>
                        <a14:foregroundMark x1="16461" y1="33529" x2="16461" y2="33529"/>
                        <a14:foregroundMark x1="59259" y1="28824" x2="59259" y2="288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8313" y="3619500"/>
            <a:ext cx="23145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DEAFE-1A02-4EDC-994F-D56E7FFB4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</a:t>
            </a:r>
            <a:br>
              <a:rPr lang="en-CA" dirty="0"/>
            </a:br>
            <a:r>
              <a:rPr lang="en-CA" dirty="0"/>
              <a:t>Accessories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A0156-2366-4670-AEB8-A70209158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For Newtonian reflectors – collimation tool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Extended dew (or frost) shields for compound telescopes</a:t>
            </a:r>
          </a:p>
          <a:p>
            <a:r>
              <a:rPr lang="en-CA" dirty="0"/>
              <a:t>Compact portable cooler equipped with hot packs to defrost or de-dew eyepieces (and smart phone)</a:t>
            </a:r>
          </a:p>
          <a:p>
            <a:r>
              <a:rPr lang="en-CA" dirty="0"/>
              <a:t>External battery pack for computer-controlled telescopes (AA batteries don’t so well in cold weather)</a:t>
            </a:r>
          </a:p>
          <a:p>
            <a:r>
              <a:rPr lang="en-CA" dirty="0"/>
              <a:t>Observing chair – adjustable height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937AE-4EA5-4FD8-AF2E-A442F3858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9" b="89627" l="5913" r="93217">
                        <a14:foregroundMark x1="93391" y1="49378" x2="93391" y2="49378"/>
                        <a14:foregroundMark x1="88696" y1="30290" x2="88696" y2="30290"/>
                        <a14:foregroundMark x1="52522" y1="71784" x2="52522" y2="71784"/>
                        <a14:foregroundMark x1="31304" y1="48963" x2="31304" y2="48963"/>
                        <a14:foregroundMark x1="5913" y1="38589" x2="5913" y2="38589"/>
                        <a14:foregroundMark x1="13391" y1="67635" x2="13391" y2="67635"/>
                        <a14:foregroundMark x1="52174" y1="65145" x2="52174" y2="65145"/>
                        <a14:foregroundMark x1="12696" y1="66805" x2="12696" y2="66805"/>
                        <a14:backgroundMark x1="53217" y1="58921" x2="53217" y2="58921"/>
                        <a14:backgroundMark x1="54609" y1="59336" x2="54609" y2="59336"/>
                        <a14:backgroundMark x1="53217" y1="58506" x2="53217" y2="585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5701" y="2207261"/>
            <a:ext cx="4495800" cy="188432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C98A87-8ECF-4648-9FE8-3D4C2678FB75}"/>
              </a:ext>
            </a:extLst>
          </p:cNvPr>
          <p:cNvGrpSpPr/>
          <p:nvPr/>
        </p:nvGrpSpPr>
        <p:grpSpPr>
          <a:xfrm>
            <a:off x="2204484" y="1714341"/>
            <a:ext cx="7869156" cy="4091036"/>
            <a:chOff x="680484" y="1714341"/>
            <a:chExt cx="7869156" cy="409103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A51D8B-F5E9-43CC-A36F-AED4B80BAEB6}"/>
                </a:ext>
              </a:extLst>
            </p:cNvPr>
            <p:cNvSpPr/>
            <p:nvPr/>
          </p:nvSpPr>
          <p:spPr>
            <a:xfrm>
              <a:off x="680484" y="2207260"/>
              <a:ext cx="7869156" cy="3598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392231-4E68-4F92-93FE-8871CEA435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200" y="1714341"/>
              <a:ext cx="3251200" cy="3933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244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A9DF-751F-4685-92D3-ABD036EFE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There’s No Single “Right” Telescope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61D8B-135D-4AD7-91CE-D5F72B75E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Besides the choices from the previous slide regarding the 3 different classes of objects and the ‘best fit’ telescope for each, there’s 3 different telescope types:</a:t>
            </a:r>
          </a:p>
          <a:p>
            <a:endParaRPr lang="en-CA" dirty="0"/>
          </a:p>
          <a:p>
            <a:pPr lvl="1"/>
            <a:r>
              <a:rPr lang="en-CA" dirty="0"/>
              <a:t>Refractor – ‘classical’ stereotype telescope (spyglass) uses a lens at the skyward end to collect and focus light at the focal plane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Reflector – uses a mirror at the groundward end to collect and focus light at the focal plane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Compound – uses a mirror at the groundward end to collect and focus light at the focal plane and corrective lenses at the skyward 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4847F-2389-43F9-99FA-5D65F49626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2750" y1="58050" x2="12750" y2="58050"/>
                        <a14:foregroundMark x1="15500" y1="55800" x2="15500" y2="55800"/>
                        <a14:foregroundMark x1="25550" y1="48000" x2="25550" y2="48000"/>
                        <a14:foregroundMark x1="22800" y1="49850" x2="22800" y2="49850"/>
                        <a14:foregroundMark x1="38350" y1="56250" x2="38350" y2="56250"/>
                        <a14:foregroundMark x1="68500" y1="29300" x2="68500" y2="29300"/>
                        <a14:foregroundMark x1="81750" y1="16500" x2="81750" y2="16500"/>
                        <a14:foregroundMark x1="60250" y1="38850" x2="60250" y2="38850"/>
                        <a14:foregroundMark x1="49300" y1="45750" x2="49300" y2="45750"/>
                        <a14:foregroundMark x1="66650" y1="27900" x2="66650" y2="27900"/>
                        <a14:foregroundMark x1="73500" y1="22900" x2="73500" y2="22900"/>
                        <a14:foregroundMark x1="70300" y1="33400" x2="70300" y2="33400"/>
                        <a14:foregroundMark x1="60250" y1="43900" x2="60250" y2="43900"/>
                        <a14:foregroundMark x1="75350" y1="27900" x2="75350" y2="27900"/>
                        <a14:foregroundMark x1="69850" y1="29750" x2="69850" y2="29750"/>
                        <a14:foregroundMark x1="63900" y1="36600" x2="63900" y2="36600"/>
                        <a14:foregroundMark x1="57050" y1="41150" x2="57050" y2="41150"/>
                        <a14:foregroundMark x1="52950" y1="46200" x2="52950" y2="46200"/>
                        <a14:foregroundMark x1="46100" y1="50300" x2="46100" y2="50300"/>
                        <a14:foregroundMark x1="43350" y1="52600" x2="43350" y2="52600"/>
                        <a14:foregroundMark x1="38800" y1="49850" x2="38800" y2="49850"/>
                        <a14:foregroundMark x1="49300" y1="48900" x2="49300" y2="48900"/>
                        <a14:foregroundMark x1="59350" y1="44350" x2="59350" y2="44350"/>
                        <a14:foregroundMark x1="65750" y1="35700" x2="65750" y2="35700"/>
                        <a14:foregroundMark x1="71200" y1="27450" x2="71200" y2="27450"/>
                        <a14:foregroundMark x1="76700" y1="23800" x2="76700" y2="23800"/>
                        <a14:foregroundMark x1="77150" y1="19250" x2="77150" y2="19250"/>
                        <a14:foregroundMark x1="80800" y1="16950" x2="80800" y2="16950"/>
                        <a14:foregroundMark x1="36500" y1="53950" x2="36500" y2="53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932" y="535051"/>
            <a:ext cx="2780196" cy="2780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54FDD6-ECC8-4E1E-9AEE-910AC3DDDA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0" b="90000" l="10000" r="90000">
                        <a14:foregroundMark x1="33160" y1="6480" x2="33160" y2="6480"/>
                        <a14:foregroundMark x1="32320" y1="2600" x2="32320" y2="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408" y="1625601"/>
            <a:ext cx="2937013" cy="29370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3DC4C2-E46E-48EC-AADD-12F99CA324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53" b="89189" l="9251" r="89868">
                        <a14:foregroundMark x1="37004" y1="6757" x2="37004" y2="6757"/>
                        <a14:foregroundMark x1="40088" y1="79279" x2="40088" y2="79279"/>
                        <a14:foregroundMark x1="35242" y1="3153" x2="35242" y2="3153"/>
                        <a14:foregroundMark x1="44053" y1="73423" x2="44053" y2="73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85"/>
          <a:stretch/>
        </p:blipFill>
        <p:spPr>
          <a:xfrm>
            <a:off x="6870700" y="1925150"/>
            <a:ext cx="3386647" cy="330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8AC4-0A03-4515-8CF7-043D6B479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</a:t>
            </a:r>
            <a:br>
              <a:rPr lang="en-CA" dirty="0"/>
            </a:br>
            <a:r>
              <a:rPr lang="en-CA" dirty="0"/>
              <a:t>Refracting Telescope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9AFAC-2001-45CD-B4F1-A23E6CA63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‘refractor’ – invented by Hans </a:t>
            </a:r>
            <a:r>
              <a:rPr lang="en-CA" dirty="0" err="1"/>
              <a:t>Lippershey</a:t>
            </a:r>
            <a:r>
              <a:rPr lang="en-CA" dirty="0"/>
              <a:t> in 1608</a:t>
            </a:r>
          </a:p>
          <a:p>
            <a:r>
              <a:rPr lang="en-CA" dirty="0"/>
              <a:t>Has a converging lens at the skyward end – fat in the middle and thin at the edge.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5F45B1-A75F-4259-9276-0E64B1CA57ED}"/>
              </a:ext>
            </a:extLst>
          </p:cNvPr>
          <p:cNvGrpSpPr/>
          <p:nvPr/>
        </p:nvGrpSpPr>
        <p:grpSpPr>
          <a:xfrm>
            <a:off x="4018609" y="3570435"/>
            <a:ext cx="4154783" cy="2134044"/>
            <a:chOff x="1852612" y="3538537"/>
            <a:chExt cx="4154783" cy="21340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B0D1C7-FA15-4ADA-BF2F-9D6B78597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8645"/>
            <a:stretch/>
          </p:blipFill>
          <p:spPr>
            <a:xfrm>
              <a:off x="1852612" y="3538537"/>
              <a:ext cx="4154783" cy="213404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3AD550-13F4-4498-BFED-B07E7BBEF824}"/>
                </a:ext>
              </a:extLst>
            </p:cNvPr>
            <p:cNvSpPr/>
            <p:nvPr/>
          </p:nvSpPr>
          <p:spPr>
            <a:xfrm>
              <a:off x="5550195" y="3825067"/>
              <a:ext cx="457200" cy="5448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8E283B-0B86-442E-B904-033119A7F8D8}"/>
                </a:ext>
              </a:extLst>
            </p:cNvPr>
            <p:cNvSpPr txBox="1"/>
            <p:nvPr/>
          </p:nvSpPr>
          <p:spPr>
            <a:xfrm>
              <a:off x="1852612" y="5303249"/>
              <a:ext cx="1423788" cy="3077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sz="1400" dirty="0">
                  <a:solidFill>
                    <a:schemeClr val="bg1"/>
                  </a:solidFill>
                </a:rPr>
                <a:t>Objective lens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843C17-73EB-4DCC-BDAD-9748AB23D12C}"/>
                </a:ext>
              </a:extLst>
            </p:cNvPr>
            <p:cNvSpPr txBox="1"/>
            <p:nvPr/>
          </p:nvSpPr>
          <p:spPr>
            <a:xfrm>
              <a:off x="4572000" y="3538537"/>
              <a:ext cx="1380506" cy="3077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sz="1400" dirty="0">
                  <a:solidFill>
                    <a:schemeClr val="bg1"/>
                  </a:solidFill>
                </a:rPr>
                <a:t>Eyepiece lens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711AD34-649B-482C-8B3C-4FD328EEC943}"/>
                </a:ext>
              </a:extLst>
            </p:cNvPr>
            <p:cNvCxnSpPr>
              <a:cxnSpLocks/>
            </p:cNvCxnSpPr>
            <p:nvPr/>
          </p:nvCxnSpPr>
          <p:spPr>
            <a:xfrm>
              <a:off x="5741581" y="3846314"/>
              <a:ext cx="148856" cy="50240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FB5FC0-FD29-4053-AB4B-5799F45CADB8}"/>
                </a:ext>
              </a:extLst>
            </p:cNvPr>
            <p:cNvSpPr/>
            <p:nvPr/>
          </p:nvSpPr>
          <p:spPr>
            <a:xfrm>
              <a:off x="5550195" y="4912242"/>
              <a:ext cx="457200" cy="5448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22B17D-EC8F-43B7-A7F0-74353CE998D7}"/>
                </a:ext>
              </a:extLst>
            </p:cNvPr>
            <p:cNvSpPr txBox="1"/>
            <p:nvPr/>
          </p:nvSpPr>
          <p:spPr>
            <a:xfrm>
              <a:off x="4480933" y="5364804"/>
              <a:ext cx="681597" cy="3077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sz="1400" dirty="0">
                  <a:solidFill>
                    <a:schemeClr val="bg1"/>
                  </a:solidFill>
                </a:rPr>
                <a:t>Focus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1F2081C-A628-430C-BE0E-2BFEFB24BB20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V="1">
              <a:off x="4821732" y="4605559"/>
              <a:ext cx="643403" cy="75924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24412AC-24ED-4AB5-B122-673524B4BB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2612" y="4063363"/>
              <a:ext cx="446635" cy="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4D668BB-C441-4D7F-B6DC-41B2ECE72E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2612" y="4615053"/>
              <a:ext cx="446635" cy="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758187C-8707-40E2-B851-570E3B6725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2612" y="5163422"/>
              <a:ext cx="446635" cy="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F3A7AF4-CA26-4FE9-863C-18C2887017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1261" y="4615053"/>
              <a:ext cx="446635" cy="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FF97BE1-A694-484C-8697-6DC2BBF1E4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1261" y="4889318"/>
              <a:ext cx="446635" cy="7459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F261C4D-1034-4D71-840F-90FEEC7D1998}"/>
                </a:ext>
              </a:extLst>
            </p:cNvPr>
            <p:cNvCxnSpPr>
              <a:cxnSpLocks/>
            </p:cNvCxnSpPr>
            <p:nvPr/>
          </p:nvCxnSpPr>
          <p:spPr>
            <a:xfrm>
              <a:off x="3276400" y="4192101"/>
              <a:ext cx="764041" cy="15661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878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8AC4-0A03-4515-8CF7-043D6B479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</a:t>
            </a:r>
            <a:br>
              <a:rPr lang="en-CA" dirty="0"/>
            </a:br>
            <a:r>
              <a:rPr lang="en-CA" dirty="0"/>
              <a:t>Refracting Telescope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9AFAC-2001-45CD-B4F1-A23E6CA63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view is inherently upside-down</a:t>
            </a:r>
          </a:p>
          <a:p>
            <a:r>
              <a:rPr lang="en-CA" dirty="0"/>
              <a:t>Commonly use a mirror accessory at the eyepiece end to provide a more comfortable viewing angle for the observer – this is called a ‘diagonal’</a:t>
            </a:r>
          </a:p>
          <a:p>
            <a:r>
              <a:rPr lang="en-CA" dirty="0"/>
              <a:t>Creates a right-way-up image that is</a:t>
            </a:r>
          </a:p>
          <a:p>
            <a:pPr marL="457200" lvl="1" indent="0">
              <a:buNone/>
            </a:pPr>
            <a:r>
              <a:rPr lang="en-CA" sz="2200" dirty="0"/>
              <a:t>left-right reversed</a:t>
            </a:r>
          </a:p>
          <a:p>
            <a:r>
              <a:rPr lang="en-CA" dirty="0"/>
              <a:t>Requires ‘mental gymnastics’ to</a:t>
            </a:r>
          </a:p>
          <a:p>
            <a:pPr marL="457200" lvl="1" indent="0">
              <a:buNone/>
            </a:pPr>
            <a:r>
              <a:rPr lang="en-CA" sz="2200" dirty="0"/>
              <a:t>translate what is in a chart or map</a:t>
            </a:r>
          </a:p>
          <a:p>
            <a:pPr marL="457200" lvl="1" indent="0">
              <a:buNone/>
            </a:pPr>
            <a:r>
              <a:rPr lang="en-CA" sz="2200" dirty="0"/>
              <a:t>to what’s visible in the eyepiece</a:t>
            </a:r>
          </a:p>
          <a:p>
            <a:r>
              <a:rPr lang="en-CA" dirty="0"/>
              <a:t>Some computer programs and phone apps have an option to create upside-down or mirrored views to compensate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6E7817-352C-4A96-9AFE-5D36818F7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000" r="95500">
                        <a14:foregroundMark x1="9500" y1="69200" x2="9500" y2="69200"/>
                        <a14:foregroundMark x1="14000" y1="34400" x2="14000" y2="34400"/>
                        <a14:foregroundMark x1="11500" y1="43200" x2="11500" y2="43200"/>
                        <a14:foregroundMark x1="6000" y1="38800" x2="6000" y2="38800"/>
                        <a14:foregroundMark x1="18000" y1="35600" x2="18000" y2="35600"/>
                        <a14:foregroundMark x1="95500" y1="46400" x2="95500" y2="46400"/>
                        <a14:foregroundMark x1="60000" y1="24000" x2="60000" y2="2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9195" y="3038475"/>
            <a:ext cx="190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2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8AC4-0A03-4515-8CF7-043D6B479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</a:t>
            </a:r>
            <a:br>
              <a:rPr lang="en-CA" dirty="0"/>
            </a:br>
            <a:r>
              <a:rPr lang="en-CA" dirty="0"/>
              <a:t>Refracting Telescope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9AFAC-2001-45CD-B4F1-A23E6CA63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 convenient option is a 45</a:t>
            </a:r>
            <a:r>
              <a:rPr lang="en-CA" baseline="30000" dirty="0"/>
              <a:t>o</a:t>
            </a:r>
            <a:r>
              <a:rPr lang="en-CA" dirty="0"/>
              <a:t> diagonal that has an even number of internal reflections that allows for a right-way-up and correct right/left image – but at the cost of lower optical quality (scattered light primarily)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43901-A160-42F9-8507-606B8248FAB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0" b="94171" l="958" r="96808">
                        <a14:foregroundMark x1="11732" y1="45528" x2="11732" y2="45528"/>
                        <a14:foregroundMark x1="5587" y1="61407" x2="5587" y2="61407"/>
                        <a14:foregroundMark x1="8300" y1="68744" x2="8300" y2="68744"/>
                        <a14:foregroundMark x1="34717" y1="94171" x2="34717" y2="94171"/>
                        <a14:foregroundMark x1="49082" y1="89548" x2="49082" y2="89548"/>
                        <a14:foregroundMark x1="89545" y1="34372" x2="89545" y2="34372"/>
                        <a14:foregroundMark x1="81245" y1="6935" x2="81245" y2="6935"/>
                        <a14:foregroundMark x1="96887" y1="43216" x2="96887" y2="43216"/>
                        <a14:foregroundMark x1="80926" y1="7739" x2="80926" y2="7739"/>
                        <a14:foregroundMark x1="10774" y1="47839" x2="10774" y2="47839"/>
                        <a14:foregroundMark x1="7103" y1="32060" x2="7103" y2="32060"/>
                        <a14:foregroundMark x1="958" y1="52864" x2="958" y2="52864"/>
                        <a14:foregroundMark x1="80926" y1="5025" x2="80926" y2="5025"/>
                        <a14:foregroundMark x1="76696" y1="4623" x2="76696" y2="4623"/>
                        <a14:foregroundMark x1="82442" y1="6533" x2="82442" y2="6533"/>
                        <a14:foregroundMark x1="80367" y1="1910" x2="80367" y2="1910"/>
                        <a14:foregroundMark x1="78532" y1="7739" x2="78532" y2="7739"/>
                        <a14:foregroundMark x1="81245" y1="8844" x2="81245" y2="8844"/>
                        <a14:foregroundMark x1="28891" y1="31658" x2="28891" y2="316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963" y="3508400"/>
            <a:ext cx="3470075" cy="275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40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736F-E534-47E6-922C-46F00F332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</a:t>
            </a:r>
            <a:br>
              <a:rPr lang="en-CA" dirty="0"/>
            </a:br>
            <a:r>
              <a:rPr lang="en-CA" dirty="0"/>
              <a:t>Reflecting Telescope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F99E9-2059-42A5-BDA5-305EBDE80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‘reflector’- invented by Sir Isaac Newton in 1668</a:t>
            </a:r>
          </a:p>
          <a:p>
            <a:r>
              <a:rPr lang="en-CA" dirty="0"/>
              <a:t>He used a special metal alloy bowl-shaped mirror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6AAF27-738F-4EBE-B4F3-DB983E30CCEB}"/>
              </a:ext>
            </a:extLst>
          </p:cNvPr>
          <p:cNvGrpSpPr/>
          <p:nvPr/>
        </p:nvGrpSpPr>
        <p:grpSpPr>
          <a:xfrm>
            <a:off x="3879850" y="3152775"/>
            <a:ext cx="4762500" cy="2152650"/>
            <a:chOff x="2355850" y="3152775"/>
            <a:chExt cx="4762500" cy="21526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EDFD64F-3A8B-415D-8818-ED2493A00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5850" y="3152775"/>
              <a:ext cx="4762500" cy="2152650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1B45A9C-20F5-46C4-B344-A94A98617E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38084" y="4061638"/>
              <a:ext cx="1137683" cy="148855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CE888C3-5C7C-4F43-902C-4680416DDB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90484" y="4756940"/>
              <a:ext cx="1091609" cy="144669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0B9625B-ED71-45AF-98A7-1C6C8A494A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76848" y="3593805"/>
              <a:ext cx="116957" cy="839972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6A40150-52A1-449B-B1A3-CA0A386D9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8862" y="3593808"/>
              <a:ext cx="0" cy="340239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D008712-4CFD-4089-9336-5570355D5F70}"/>
              </a:ext>
            </a:extLst>
          </p:cNvPr>
          <p:cNvSpPr txBox="1"/>
          <p:nvPr/>
        </p:nvSpPr>
        <p:spPr>
          <a:xfrm>
            <a:off x="5123424" y="3072085"/>
            <a:ext cx="1137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Focus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5226E6-A157-4808-ADF1-3924CE6E9BF0}"/>
              </a:ext>
            </a:extLst>
          </p:cNvPr>
          <p:cNvSpPr txBox="1"/>
          <p:nvPr/>
        </p:nvSpPr>
        <p:spPr>
          <a:xfrm>
            <a:off x="8379495" y="4004093"/>
            <a:ext cx="1509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Primary mirror (objective)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62353E-1948-4DD7-84E8-BB924F83987E}"/>
              </a:ext>
            </a:extLst>
          </p:cNvPr>
          <p:cNvSpPr txBox="1"/>
          <p:nvPr/>
        </p:nvSpPr>
        <p:spPr>
          <a:xfrm>
            <a:off x="4182449" y="5196204"/>
            <a:ext cx="1509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Secondary mirror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52BEC81-DA91-4614-9B52-F2813CC974D0}"/>
              </a:ext>
            </a:extLst>
          </p:cNvPr>
          <p:cNvCxnSpPr>
            <a:cxnSpLocks/>
          </p:cNvCxnSpPr>
          <p:nvPr/>
        </p:nvCxnSpPr>
        <p:spPr>
          <a:xfrm flipV="1">
            <a:off x="4628707" y="4453483"/>
            <a:ext cx="237456" cy="7033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78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736F-E534-47E6-922C-46F00F332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</a:t>
            </a:r>
            <a:br>
              <a:rPr lang="en-CA" dirty="0"/>
            </a:br>
            <a:r>
              <a:rPr lang="en-CA" dirty="0"/>
              <a:t>Reflecting Telescope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F99E9-2059-42A5-BDA5-305EBDE80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‘reflector’- invented by Sir Isaac Newton in 1668</a:t>
            </a:r>
          </a:p>
          <a:p>
            <a:r>
              <a:rPr lang="en-CA" dirty="0"/>
              <a:t>He used a special metal alloy bowl-shaped mirror</a:t>
            </a:r>
          </a:p>
          <a:p>
            <a:r>
              <a:rPr lang="en-CA" dirty="0"/>
              <a:t>Today, we typically use a bowl-shaped glass mirror with a delicate aluminum on its front surface to bring light to a focus</a:t>
            </a:r>
          </a:p>
          <a:p>
            <a:r>
              <a:rPr lang="en-CA" dirty="0"/>
              <a:t>Internal glass quality is thus not important, and bubbles and inclusions are permissible, but larger mirrors are usually made from low expansion glasses like Pyrex</a:t>
            </a:r>
          </a:p>
          <a:p>
            <a:r>
              <a:rPr lang="en-CA" dirty="0"/>
              <a:t>Manufacturers must ensure that the mirror’s shape is a parabola within the tolerance of better than ¼ of a wavelength of light</a:t>
            </a:r>
          </a:p>
        </p:txBody>
      </p:sp>
    </p:spTree>
    <p:extLst>
      <p:ext uri="{BB962C8B-B14F-4D97-AF65-F5344CB8AC3E}">
        <p14:creationId xmlns:p14="http://schemas.microsoft.com/office/powerpoint/2010/main" val="376358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1774</Words>
  <Application>Microsoft Office PowerPoint</Application>
  <PresentationFormat>Widescreen</PresentationFormat>
  <Paragraphs>174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Century Gothic</vt:lpstr>
      <vt:lpstr>Vapor Trail</vt:lpstr>
      <vt:lpstr>Telescopes for Astronomy</vt:lpstr>
      <vt:lpstr>The Telescope</vt:lpstr>
      <vt:lpstr>There’s No Single “Right” Telescope</vt:lpstr>
      <vt:lpstr>There’s No Single “Right” Telescope</vt:lpstr>
      <vt:lpstr>The Refracting Telescope</vt:lpstr>
      <vt:lpstr>The Refracting Telescope</vt:lpstr>
      <vt:lpstr>The Refracting Telescope</vt:lpstr>
      <vt:lpstr>The Reflecting Telescope</vt:lpstr>
      <vt:lpstr>The Reflecting Telescope</vt:lpstr>
      <vt:lpstr>The Compound Telescope</vt:lpstr>
      <vt:lpstr>General thoughts on Aperture</vt:lpstr>
      <vt:lpstr>The Mount</vt:lpstr>
      <vt:lpstr>The Mount - Alt-az</vt:lpstr>
      <vt:lpstr>The Mount - Alt-az</vt:lpstr>
      <vt:lpstr>The Mount - Equatorial</vt:lpstr>
      <vt:lpstr>The Mount - Equatorial</vt:lpstr>
      <vt:lpstr>The Mount</vt:lpstr>
      <vt:lpstr>The Mount</vt:lpstr>
      <vt:lpstr>The Mount</vt:lpstr>
      <vt:lpstr>Eyepieces for Beginner Telescopes</vt:lpstr>
      <vt:lpstr>Eyepieces for Beginner Telescopes</vt:lpstr>
      <vt:lpstr>A Note About Eyepieces</vt:lpstr>
      <vt:lpstr>A Note About Magnification</vt:lpstr>
      <vt:lpstr>Tabletop Reflectors</vt:lpstr>
      <vt:lpstr>Tabletop to Ground Level Reflectors</vt:lpstr>
      <vt:lpstr>Refractors</vt:lpstr>
      <vt:lpstr>Celestron NexStar Series</vt:lpstr>
      <vt:lpstr>Best Add-ons for Telescopes</vt:lpstr>
      <vt:lpstr>Best Add-ons for Telescopes</vt:lpstr>
      <vt:lpstr>Other Accessories</vt:lpstr>
      <vt:lpstr>Other Accessories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</dc:creator>
  <cp:lastModifiedBy>Kim</cp:lastModifiedBy>
  <cp:revision>7</cp:revision>
  <dcterms:created xsi:type="dcterms:W3CDTF">2021-06-08T03:43:34Z</dcterms:created>
  <dcterms:modified xsi:type="dcterms:W3CDTF">2021-06-11T01:48:55Z</dcterms:modified>
</cp:coreProperties>
</file>