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65" r:id="rId5"/>
    <p:sldId id="458" r:id="rId6"/>
    <p:sldId id="435" r:id="rId7"/>
    <p:sldId id="436" r:id="rId8"/>
    <p:sldId id="437" r:id="rId9"/>
    <p:sldId id="459" r:id="rId10"/>
    <p:sldId id="425" r:id="rId11"/>
    <p:sldId id="398" r:id="rId12"/>
    <p:sldId id="442" r:id="rId13"/>
    <p:sldId id="277" r:id="rId14"/>
    <p:sldId id="276" r:id="rId15"/>
    <p:sldId id="452" r:id="rId16"/>
    <p:sldId id="278" r:id="rId17"/>
    <p:sldId id="457" r:id="rId18"/>
    <p:sldId id="453" r:id="rId19"/>
    <p:sldId id="295" r:id="rId20"/>
    <p:sldId id="455" r:id="rId21"/>
    <p:sldId id="269" r:id="rId22"/>
    <p:sldId id="454" r:id="rId23"/>
    <p:sldId id="463" r:id="rId24"/>
    <p:sldId id="461" r:id="rId25"/>
    <p:sldId id="416" r:id="rId26"/>
    <p:sldId id="296" r:id="rId27"/>
    <p:sldId id="456" r:id="rId28"/>
    <p:sldId id="462" r:id="rId29"/>
    <p:sldId id="460" r:id="rId30"/>
    <p:sldId id="291" r:id="rId31"/>
    <p:sldId id="447" r:id="rId32"/>
  </p:sldIdLst>
  <p:sldSz cx="12188825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9" autoAdjust="0"/>
  </p:normalViewPr>
  <p:slideViewPr>
    <p:cSldViewPr showGuides="1">
      <p:cViewPr varScale="1">
        <p:scale>
          <a:sx n="86" d="100"/>
          <a:sy n="86" d="100"/>
        </p:scale>
        <p:origin x="562" y="5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6/8/2021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6/8/2021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6/8/2021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6/8/2021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6/8/2021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6/8/2021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6/8/2021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6/8/2021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6/8/2021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6/8/2021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6/8/2021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6/8/2021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jpe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12" Type="http://schemas.openxmlformats.org/officeDocument/2006/relationships/image" Target="../media/image34.jpeg"/><Relationship Id="rId2" Type="http://schemas.openxmlformats.org/officeDocument/2006/relationships/hyperlink" Target="https://www.rasc.ca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35.jpeg"/><Relationship Id="rId5" Type="http://schemas.openxmlformats.org/officeDocument/2006/relationships/image" Target="../media/image46.jpg"/><Relationship Id="rId10" Type="http://schemas.openxmlformats.org/officeDocument/2006/relationships/hyperlink" Target="mailto:simonjastronomy@gmail.com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5214" y="2925316"/>
            <a:ext cx="8229600" cy="100736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Starting Out in Visual Astronomy: June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45340-76FF-44DC-889E-019360852B1B}"/>
              </a:ext>
            </a:extLst>
          </p:cNvPr>
          <p:cNvSpPr txBox="1"/>
          <p:nvPr/>
        </p:nvSpPr>
        <p:spPr>
          <a:xfrm>
            <a:off x="1067182" y="4509120"/>
            <a:ext cx="54592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Royal Astronomical Society of Canada – Calgary Centre</a:t>
            </a:r>
          </a:p>
          <a:p>
            <a:endParaRPr lang="en-US" i="1" dirty="0"/>
          </a:p>
          <a:p>
            <a:r>
              <a:rPr lang="en-US" i="1" dirty="0"/>
              <a:t>calgary.rasc.ca</a:t>
            </a:r>
          </a:p>
          <a:p>
            <a:r>
              <a:rPr lang="en-US" i="1" dirty="0"/>
              <a:t>www.facebook.com/CalgaryRASC</a:t>
            </a:r>
          </a:p>
          <a:p>
            <a:r>
              <a:rPr lang="en-US" i="1" dirty="0"/>
              <a:t>@</a:t>
            </a:r>
            <a:r>
              <a:rPr lang="en-US" i="1" dirty="0" err="1"/>
              <a:t>CalgaryRASC</a:t>
            </a:r>
            <a:endParaRPr lang="en-US" i="1" dirty="0"/>
          </a:p>
          <a:p>
            <a:r>
              <a:rPr lang="en-US" i="1" dirty="0"/>
              <a:t>www.youtube.com/RASCCalgary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93" y="573146"/>
            <a:ext cx="7563822" cy="571095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B571C-DEA5-4478-90FA-D5510CDB861E}"/>
              </a:ext>
            </a:extLst>
          </p:cNvPr>
          <p:cNvSpPr txBox="1"/>
          <p:nvPr/>
        </p:nvSpPr>
        <p:spPr>
          <a:xfrm>
            <a:off x="8071463" y="573900"/>
            <a:ext cx="3711581" cy="1292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9" b="1" dirty="0"/>
              <a:t>Ursa Major</a:t>
            </a:r>
          </a:p>
          <a:p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Located in the NW sky nearly above your head</a:t>
            </a:r>
            <a:endParaRPr lang="en-CA" sz="17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F6057-C11A-486D-ACF7-49AC66B3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644" y="3573016"/>
            <a:ext cx="3724586" cy="26452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E79B0-3B35-4B85-B9D0-0093A7F1706E}"/>
              </a:ext>
            </a:extLst>
          </p:cNvPr>
          <p:cNvSpPr txBox="1"/>
          <p:nvPr/>
        </p:nvSpPr>
        <p:spPr>
          <a:xfrm>
            <a:off x="11238472" y="3562413"/>
            <a:ext cx="90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NW</a:t>
            </a:r>
          </a:p>
        </p:txBody>
      </p:sp>
    </p:spTree>
    <p:extLst>
      <p:ext uri="{BB962C8B-B14F-4D97-AF65-F5344CB8AC3E}">
        <p14:creationId xmlns:p14="http://schemas.microsoft.com/office/powerpoint/2010/main" val="7318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93" y="573522"/>
            <a:ext cx="7563822" cy="571095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071463" y="573900"/>
            <a:ext cx="3711581" cy="249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9" b="1" dirty="0" err="1"/>
              <a:t>Ursa</a:t>
            </a:r>
            <a:r>
              <a:rPr lang="en-CA" sz="2399" b="1" dirty="0"/>
              <a:t> Minor</a:t>
            </a:r>
          </a:p>
          <a:p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Use the spoon end of the Big Dipper to point to the North Star which is the tip of the Little Dipper; the asterism of Ursa Minor</a:t>
            </a:r>
          </a:p>
          <a:p>
            <a:endParaRPr lang="en-CA" sz="2399" b="1" dirty="0"/>
          </a:p>
          <a:p>
            <a:endParaRPr lang="en-CA" sz="1799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5295BD-57FD-44B3-9224-564BC818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644" y="3403625"/>
            <a:ext cx="3738995" cy="2865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68400A-9768-49E4-A030-F3CF70DAEF5B}"/>
              </a:ext>
            </a:extLst>
          </p:cNvPr>
          <p:cNvCxnSpPr>
            <a:cxnSpLocks/>
          </p:cNvCxnSpPr>
          <p:nvPr/>
        </p:nvCxnSpPr>
        <p:spPr>
          <a:xfrm flipH="1" flipV="1">
            <a:off x="9738804" y="3826276"/>
            <a:ext cx="1100784" cy="85425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0A851E9-16C4-4540-AA11-34FBFE032193}"/>
              </a:ext>
            </a:extLst>
          </p:cNvPr>
          <p:cNvSpPr txBox="1"/>
          <p:nvPr/>
        </p:nvSpPr>
        <p:spPr>
          <a:xfrm>
            <a:off x="9872121" y="3403625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139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17CA5154-FE1C-4531-8CBB-6CC93FD5B6DA}"/>
              </a:ext>
            </a:extLst>
          </p:cNvPr>
          <p:cNvSpPr/>
          <p:nvPr/>
        </p:nvSpPr>
        <p:spPr>
          <a:xfrm>
            <a:off x="360000" y="572400"/>
            <a:ext cx="7566991" cy="5711687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E4A1EF3-5C87-444A-A7F8-7B4FEF6BEE1A}"/>
              </a:ext>
            </a:extLst>
          </p:cNvPr>
          <p:cNvSpPr>
            <a:spLocks noChangeAspect="1"/>
          </p:cNvSpPr>
          <p:nvPr/>
        </p:nvSpPr>
        <p:spPr>
          <a:xfrm>
            <a:off x="5307248" y="2989967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91B29D4-B44C-481E-AA42-1FE4C8B2BF9A}"/>
              </a:ext>
            </a:extLst>
          </p:cNvPr>
          <p:cNvSpPr>
            <a:spLocks noChangeAspect="1"/>
          </p:cNvSpPr>
          <p:nvPr/>
        </p:nvSpPr>
        <p:spPr>
          <a:xfrm>
            <a:off x="5498258" y="41238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19361C6-114F-4176-867F-ADA940D8B8DE}"/>
              </a:ext>
            </a:extLst>
          </p:cNvPr>
          <p:cNvSpPr>
            <a:spLocks/>
          </p:cNvSpPr>
          <p:nvPr/>
        </p:nvSpPr>
        <p:spPr>
          <a:xfrm>
            <a:off x="5390258" y="2719808"/>
            <a:ext cx="54000" cy="54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9194F6E-2E4B-410C-AF40-E42D21E44AEE}"/>
              </a:ext>
            </a:extLst>
          </p:cNvPr>
          <p:cNvSpPr>
            <a:spLocks/>
          </p:cNvSpPr>
          <p:nvPr/>
        </p:nvSpPr>
        <p:spPr>
          <a:xfrm>
            <a:off x="6049058" y="4447808"/>
            <a:ext cx="54000" cy="54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31BB805-26DE-4398-9996-73A29F0915BF}"/>
              </a:ext>
            </a:extLst>
          </p:cNvPr>
          <p:cNvSpPr>
            <a:spLocks noChangeAspect="1"/>
          </p:cNvSpPr>
          <p:nvPr/>
        </p:nvSpPr>
        <p:spPr>
          <a:xfrm>
            <a:off x="6686258" y="49086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29106A1-EB56-4AC6-8963-F346FFBF8D8A}"/>
              </a:ext>
            </a:extLst>
          </p:cNvPr>
          <p:cNvSpPr>
            <a:spLocks/>
          </p:cNvSpPr>
          <p:nvPr/>
        </p:nvSpPr>
        <p:spPr>
          <a:xfrm>
            <a:off x="6441458" y="5232608"/>
            <a:ext cx="54000" cy="54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2B3B431-60C9-429A-9813-FA525663B179}"/>
              </a:ext>
            </a:extLst>
          </p:cNvPr>
          <p:cNvSpPr>
            <a:spLocks/>
          </p:cNvSpPr>
          <p:nvPr/>
        </p:nvSpPr>
        <p:spPr>
          <a:xfrm>
            <a:off x="6063458" y="5772608"/>
            <a:ext cx="54000" cy="54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230E4EB-079E-4BD6-88F0-7AB343AB93B8}"/>
              </a:ext>
            </a:extLst>
          </p:cNvPr>
          <p:cNvSpPr>
            <a:spLocks/>
          </p:cNvSpPr>
          <p:nvPr/>
        </p:nvSpPr>
        <p:spPr>
          <a:xfrm>
            <a:off x="6617858" y="5394608"/>
            <a:ext cx="54000" cy="54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628966E-34DB-4A9E-8CBE-63B09BE6D79F}"/>
              </a:ext>
            </a:extLst>
          </p:cNvPr>
          <p:cNvSpPr>
            <a:spLocks/>
          </p:cNvSpPr>
          <p:nvPr/>
        </p:nvSpPr>
        <p:spPr>
          <a:xfrm>
            <a:off x="4256258" y="4044608"/>
            <a:ext cx="90000" cy="90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372E0DE-5972-46C5-9A80-8B9347712D65}"/>
              </a:ext>
            </a:extLst>
          </p:cNvPr>
          <p:cNvSpPr>
            <a:spLocks noChangeAspect="1"/>
          </p:cNvSpPr>
          <p:nvPr/>
        </p:nvSpPr>
        <p:spPr>
          <a:xfrm>
            <a:off x="4227458" y="33426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1A987B4-BC97-46D8-9167-9FED30FDC89E}"/>
              </a:ext>
            </a:extLst>
          </p:cNvPr>
          <p:cNvSpPr>
            <a:spLocks noChangeAspect="1"/>
          </p:cNvSpPr>
          <p:nvPr/>
        </p:nvSpPr>
        <p:spPr>
          <a:xfrm>
            <a:off x="5725058" y="16686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269B959-01D7-450B-8778-633985B29B98}"/>
              </a:ext>
            </a:extLst>
          </p:cNvPr>
          <p:cNvSpPr>
            <a:spLocks noChangeAspect="1"/>
          </p:cNvSpPr>
          <p:nvPr/>
        </p:nvSpPr>
        <p:spPr>
          <a:xfrm>
            <a:off x="6981458" y="25866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B70AFC9-9AD5-4DDE-971F-2FB9925C6491}"/>
              </a:ext>
            </a:extLst>
          </p:cNvPr>
          <p:cNvSpPr>
            <a:spLocks noChangeAspect="1"/>
          </p:cNvSpPr>
          <p:nvPr/>
        </p:nvSpPr>
        <p:spPr>
          <a:xfrm>
            <a:off x="3338258" y="26118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ABF468E-7554-4F02-A464-9019E395BDA6}"/>
              </a:ext>
            </a:extLst>
          </p:cNvPr>
          <p:cNvSpPr>
            <a:spLocks/>
          </p:cNvSpPr>
          <p:nvPr/>
        </p:nvSpPr>
        <p:spPr>
          <a:xfrm>
            <a:off x="3662258" y="2046608"/>
            <a:ext cx="54000" cy="54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7912BC9-42A5-4C1B-89CD-BD61A1FCD28E}"/>
              </a:ext>
            </a:extLst>
          </p:cNvPr>
          <p:cNvSpPr>
            <a:spLocks noChangeAspect="1"/>
          </p:cNvSpPr>
          <p:nvPr/>
        </p:nvSpPr>
        <p:spPr>
          <a:xfrm>
            <a:off x="4094258" y="15318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F201CE5-D18E-4DA3-BB44-DF62F5CDF6ED}"/>
              </a:ext>
            </a:extLst>
          </p:cNvPr>
          <p:cNvSpPr>
            <a:spLocks noChangeAspect="1"/>
          </p:cNvSpPr>
          <p:nvPr/>
        </p:nvSpPr>
        <p:spPr>
          <a:xfrm>
            <a:off x="4443458" y="11934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84DE9F8-4AB4-4AB8-894E-E391276307F1}"/>
              </a:ext>
            </a:extLst>
          </p:cNvPr>
          <p:cNvSpPr>
            <a:spLocks/>
          </p:cNvSpPr>
          <p:nvPr/>
        </p:nvSpPr>
        <p:spPr>
          <a:xfrm>
            <a:off x="4605458" y="1222208"/>
            <a:ext cx="54000" cy="54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5C11548-D50F-4C7C-97CF-1635705E1DD7}"/>
              </a:ext>
            </a:extLst>
          </p:cNvPr>
          <p:cNvSpPr>
            <a:spLocks noChangeAspect="1"/>
          </p:cNvSpPr>
          <p:nvPr/>
        </p:nvSpPr>
        <p:spPr>
          <a:xfrm>
            <a:off x="4497458" y="8154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11B4085-18A2-4342-A6B7-1A06F1239007}"/>
              </a:ext>
            </a:extLst>
          </p:cNvPr>
          <p:cNvSpPr>
            <a:spLocks noChangeAspect="1"/>
          </p:cNvSpPr>
          <p:nvPr/>
        </p:nvSpPr>
        <p:spPr>
          <a:xfrm>
            <a:off x="1567058" y="25038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1D60010-201A-45EE-BE06-A3B0B7CFB9A6}"/>
              </a:ext>
            </a:extLst>
          </p:cNvPr>
          <p:cNvSpPr>
            <a:spLocks noChangeAspect="1"/>
          </p:cNvSpPr>
          <p:nvPr/>
        </p:nvSpPr>
        <p:spPr>
          <a:xfrm>
            <a:off x="2553458" y="4447808"/>
            <a:ext cx="90000" cy="90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856EFBB-E390-4EFA-9CF6-4EF3F2795230}"/>
              </a:ext>
            </a:extLst>
          </p:cNvPr>
          <p:cNvSpPr>
            <a:spLocks noChangeAspect="1"/>
          </p:cNvSpPr>
          <p:nvPr/>
        </p:nvSpPr>
        <p:spPr>
          <a:xfrm>
            <a:off x="2175458" y="4800608"/>
            <a:ext cx="72000" cy="72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63A46BF-8292-4628-991A-1CBA4DC4848F}"/>
              </a:ext>
            </a:extLst>
          </p:cNvPr>
          <p:cNvSpPr>
            <a:spLocks/>
          </p:cNvSpPr>
          <p:nvPr/>
        </p:nvSpPr>
        <p:spPr>
          <a:xfrm>
            <a:off x="1325858" y="4663808"/>
            <a:ext cx="54000" cy="54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4D34FE61-D8BD-4E70-A3E0-4D5ED3FB4820}"/>
              </a:ext>
            </a:extLst>
          </p:cNvPr>
          <p:cNvSpPr>
            <a:spLocks noChangeAspect="1"/>
          </p:cNvSpPr>
          <p:nvPr/>
        </p:nvSpPr>
        <p:spPr>
          <a:xfrm>
            <a:off x="1826258" y="5365808"/>
            <a:ext cx="36000" cy="36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A6F58C7-4FB8-4A29-8AE3-9BEAD7E0C760}"/>
              </a:ext>
            </a:extLst>
          </p:cNvPr>
          <p:cNvCxnSpPr>
            <a:cxnSpLocks/>
            <a:stCxn id="63" idx="0"/>
            <a:endCxn id="62" idx="4"/>
          </p:cNvCxnSpPr>
          <p:nvPr/>
        </p:nvCxnSpPr>
        <p:spPr>
          <a:xfrm flipH="1" flipV="1">
            <a:off x="5343248" y="3061967"/>
            <a:ext cx="191010" cy="1061841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0DCF237-1123-4B2B-A1DE-E83C9F49902B}"/>
              </a:ext>
            </a:extLst>
          </p:cNvPr>
          <p:cNvCxnSpPr>
            <a:cxnSpLocks/>
            <a:stCxn id="71" idx="6"/>
            <a:endCxn id="62" idx="3"/>
          </p:cNvCxnSpPr>
          <p:nvPr/>
        </p:nvCxnSpPr>
        <p:spPr>
          <a:xfrm flipV="1">
            <a:off x="4299458" y="3051423"/>
            <a:ext cx="1018334" cy="327185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29DD2FF-621D-4060-A3FB-F0E4C583F4CF}"/>
              </a:ext>
            </a:extLst>
          </p:cNvPr>
          <p:cNvCxnSpPr>
            <a:cxnSpLocks/>
            <a:stCxn id="70" idx="0"/>
            <a:endCxn id="71" idx="4"/>
          </p:cNvCxnSpPr>
          <p:nvPr/>
        </p:nvCxnSpPr>
        <p:spPr>
          <a:xfrm flipH="1" flipV="1">
            <a:off x="4263458" y="3414608"/>
            <a:ext cx="37800" cy="63000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03E77B5-B6F3-43A9-A7DC-4DF9599626E5}"/>
              </a:ext>
            </a:extLst>
          </p:cNvPr>
          <p:cNvCxnSpPr>
            <a:cxnSpLocks/>
            <a:stCxn id="63" idx="2"/>
            <a:endCxn id="70" idx="6"/>
          </p:cNvCxnSpPr>
          <p:nvPr/>
        </p:nvCxnSpPr>
        <p:spPr>
          <a:xfrm flipH="1" flipV="1">
            <a:off x="4346258" y="4089608"/>
            <a:ext cx="1152000" cy="7020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80CD31B-DCFE-4C3F-9115-F64778DD9EA4}"/>
              </a:ext>
            </a:extLst>
          </p:cNvPr>
          <p:cNvCxnSpPr>
            <a:cxnSpLocks/>
            <a:stCxn id="64" idx="4"/>
            <a:endCxn id="62" idx="0"/>
          </p:cNvCxnSpPr>
          <p:nvPr/>
        </p:nvCxnSpPr>
        <p:spPr>
          <a:xfrm flipH="1">
            <a:off x="5343248" y="2773808"/>
            <a:ext cx="74010" cy="216159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C331840-D304-4608-9D5B-ACBE55D58698}"/>
              </a:ext>
            </a:extLst>
          </p:cNvPr>
          <p:cNvCxnSpPr>
            <a:cxnSpLocks/>
            <a:stCxn id="72" idx="4"/>
            <a:endCxn id="64" idx="7"/>
          </p:cNvCxnSpPr>
          <p:nvPr/>
        </p:nvCxnSpPr>
        <p:spPr>
          <a:xfrm flipH="1">
            <a:off x="5436350" y="1740608"/>
            <a:ext cx="324708" cy="987108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E3EC714-6C1C-4B94-AB2C-1D4FEBC3F665}"/>
              </a:ext>
            </a:extLst>
          </p:cNvPr>
          <p:cNvCxnSpPr>
            <a:cxnSpLocks/>
            <a:stCxn id="72" idx="5"/>
            <a:endCxn id="73" idx="1"/>
          </p:cNvCxnSpPr>
          <p:nvPr/>
        </p:nvCxnSpPr>
        <p:spPr>
          <a:xfrm>
            <a:off x="5786514" y="1730064"/>
            <a:ext cx="1205488" cy="867088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3FA8DE6-2920-47CD-8133-6FA747129E81}"/>
              </a:ext>
            </a:extLst>
          </p:cNvPr>
          <p:cNvCxnSpPr>
            <a:cxnSpLocks/>
            <a:stCxn id="74" idx="5"/>
            <a:endCxn id="71" idx="1"/>
          </p:cNvCxnSpPr>
          <p:nvPr/>
        </p:nvCxnSpPr>
        <p:spPr>
          <a:xfrm>
            <a:off x="3399714" y="2673264"/>
            <a:ext cx="838288" cy="679888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B92DBCC-EF08-42D9-8CAA-24E300F673EF}"/>
              </a:ext>
            </a:extLst>
          </p:cNvPr>
          <p:cNvCxnSpPr>
            <a:cxnSpLocks/>
            <a:stCxn id="75" idx="3"/>
            <a:endCxn id="74" idx="7"/>
          </p:cNvCxnSpPr>
          <p:nvPr/>
        </p:nvCxnSpPr>
        <p:spPr>
          <a:xfrm flipH="1">
            <a:off x="3399714" y="2092700"/>
            <a:ext cx="270452" cy="529652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45F93FF-D467-4C57-AD9A-4FA1115F5EBE}"/>
              </a:ext>
            </a:extLst>
          </p:cNvPr>
          <p:cNvCxnSpPr>
            <a:cxnSpLocks/>
            <a:stCxn id="76" idx="3"/>
            <a:endCxn id="75" idx="7"/>
          </p:cNvCxnSpPr>
          <p:nvPr/>
        </p:nvCxnSpPr>
        <p:spPr>
          <a:xfrm flipH="1">
            <a:off x="3708350" y="1593264"/>
            <a:ext cx="396452" cy="461252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8088B3E-C2EB-48B6-AB5D-180060EFD4E5}"/>
              </a:ext>
            </a:extLst>
          </p:cNvPr>
          <p:cNvCxnSpPr>
            <a:cxnSpLocks/>
            <a:stCxn id="76" idx="7"/>
            <a:endCxn id="77" idx="3"/>
          </p:cNvCxnSpPr>
          <p:nvPr/>
        </p:nvCxnSpPr>
        <p:spPr>
          <a:xfrm flipV="1">
            <a:off x="4155714" y="1254864"/>
            <a:ext cx="298288" cy="287488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663FB6C-CA4E-446F-B022-8521C9F22A0A}"/>
              </a:ext>
            </a:extLst>
          </p:cNvPr>
          <p:cNvCxnSpPr>
            <a:cxnSpLocks/>
            <a:stCxn id="77" idx="0"/>
            <a:endCxn id="79" idx="4"/>
          </p:cNvCxnSpPr>
          <p:nvPr/>
        </p:nvCxnSpPr>
        <p:spPr>
          <a:xfrm flipV="1">
            <a:off x="4479458" y="887408"/>
            <a:ext cx="54000" cy="30600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DA49BAD-2342-4B16-AA4A-5DBDE12A289D}"/>
              </a:ext>
            </a:extLst>
          </p:cNvPr>
          <p:cNvCxnSpPr>
            <a:cxnSpLocks/>
            <a:stCxn id="63" idx="5"/>
            <a:endCxn id="65" idx="2"/>
          </p:cNvCxnSpPr>
          <p:nvPr/>
        </p:nvCxnSpPr>
        <p:spPr>
          <a:xfrm>
            <a:off x="5559714" y="4185264"/>
            <a:ext cx="489344" cy="289544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7D3AF3D-B312-414F-961F-A82825103FE8}"/>
              </a:ext>
            </a:extLst>
          </p:cNvPr>
          <p:cNvCxnSpPr>
            <a:cxnSpLocks/>
            <a:stCxn id="65" idx="5"/>
            <a:endCxn id="66" idx="1"/>
          </p:cNvCxnSpPr>
          <p:nvPr/>
        </p:nvCxnSpPr>
        <p:spPr>
          <a:xfrm>
            <a:off x="6095150" y="4493900"/>
            <a:ext cx="601652" cy="425252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C81DF5E-4AB2-4669-8EF3-00B11B694A48}"/>
              </a:ext>
            </a:extLst>
          </p:cNvPr>
          <p:cNvCxnSpPr>
            <a:cxnSpLocks/>
            <a:stCxn id="67" idx="7"/>
            <a:endCxn id="66" idx="3"/>
          </p:cNvCxnSpPr>
          <p:nvPr/>
        </p:nvCxnSpPr>
        <p:spPr>
          <a:xfrm flipV="1">
            <a:off x="6487550" y="4970064"/>
            <a:ext cx="209252" cy="270452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6998D5F-E39A-46CA-9690-D545ADE6F493}"/>
              </a:ext>
            </a:extLst>
          </p:cNvPr>
          <p:cNvCxnSpPr>
            <a:cxnSpLocks/>
            <a:stCxn id="68" idx="7"/>
            <a:endCxn id="67" idx="3"/>
          </p:cNvCxnSpPr>
          <p:nvPr/>
        </p:nvCxnSpPr>
        <p:spPr>
          <a:xfrm flipV="1">
            <a:off x="6109550" y="5278700"/>
            <a:ext cx="339816" cy="501816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5AB7AEB-5D3D-4F72-BC9E-DBE3D7011B9A}"/>
              </a:ext>
            </a:extLst>
          </p:cNvPr>
          <p:cNvCxnSpPr>
            <a:cxnSpLocks/>
            <a:stCxn id="70" idx="2"/>
            <a:endCxn id="81" idx="6"/>
          </p:cNvCxnSpPr>
          <p:nvPr/>
        </p:nvCxnSpPr>
        <p:spPr>
          <a:xfrm flipH="1">
            <a:off x="2643458" y="4089608"/>
            <a:ext cx="1612800" cy="40320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DADFC19-BE53-43E5-BD8A-9083021D43FF}"/>
              </a:ext>
            </a:extLst>
          </p:cNvPr>
          <p:cNvCxnSpPr>
            <a:cxnSpLocks/>
            <a:stCxn id="81" idx="3"/>
            <a:endCxn id="82" idx="7"/>
          </p:cNvCxnSpPr>
          <p:nvPr/>
        </p:nvCxnSpPr>
        <p:spPr>
          <a:xfrm flipH="1">
            <a:off x="2236914" y="4524628"/>
            <a:ext cx="329724" cy="286524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EFB1DA4-E618-4892-8453-2CCDDB5B9DC7}"/>
              </a:ext>
            </a:extLst>
          </p:cNvPr>
          <p:cNvCxnSpPr>
            <a:cxnSpLocks/>
            <a:stCxn id="82" idx="2"/>
            <a:endCxn id="83" idx="6"/>
          </p:cNvCxnSpPr>
          <p:nvPr/>
        </p:nvCxnSpPr>
        <p:spPr>
          <a:xfrm flipH="1" flipV="1">
            <a:off x="1379858" y="4690808"/>
            <a:ext cx="795600" cy="14580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9B9EFB1-79E8-4476-969B-A3B2C20015AD}"/>
              </a:ext>
            </a:extLst>
          </p:cNvPr>
          <p:cNvCxnSpPr>
            <a:cxnSpLocks/>
            <a:stCxn id="81" idx="1"/>
            <a:endCxn id="80" idx="4"/>
          </p:cNvCxnSpPr>
          <p:nvPr/>
        </p:nvCxnSpPr>
        <p:spPr>
          <a:xfrm flipH="1" flipV="1">
            <a:off x="1603058" y="2575808"/>
            <a:ext cx="963580" cy="188518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C88CDFE-0130-4592-82C3-01776039CAB4}"/>
              </a:ext>
            </a:extLst>
          </p:cNvPr>
          <p:cNvCxnSpPr>
            <a:cxnSpLocks/>
            <a:stCxn id="74" idx="2"/>
            <a:endCxn id="80" idx="6"/>
          </p:cNvCxnSpPr>
          <p:nvPr/>
        </p:nvCxnSpPr>
        <p:spPr>
          <a:xfrm flipH="1" flipV="1">
            <a:off x="1639058" y="2539808"/>
            <a:ext cx="1699200" cy="10800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B232F073-E793-4EFE-8A37-CFDFECE5E3FC}"/>
              </a:ext>
            </a:extLst>
          </p:cNvPr>
          <p:cNvSpPr txBox="1"/>
          <p:nvPr/>
        </p:nvSpPr>
        <p:spPr>
          <a:xfrm>
            <a:off x="2505914" y="4532988"/>
            <a:ext cx="303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β</a:t>
            </a:r>
            <a:endParaRPr kumimoji="0" lang="en-CA" sz="1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5156877-5CBE-447E-B70A-F49A7D5799B3}"/>
              </a:ext>
            </a:extLst>
          </p:cNvPr>
          <p:cNvSpPr txBox="1"/>
          <p:nvPr/>
        </p:nvSpPr>
        <p:spPr>
          <a:xfrm>
            <a:off x="8071978" y="573157"/>
            <a:ext cx="41200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Hercules</a:t>
            </a:r>
          </a:p>
          <a:p>
            <a:endParaRPr lang="en-CA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orbel" panose="020B0503020204020204" pitchFamily="34" charset="0"/>
              </a:rPr>
              <a:t>Look in the E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orbel" panose="020B0503020204020204" pitchFamily="34" charset="0"/>
              </a:rPr>
              <a:t>Follow the straight handle part of the Big Dipper towards the 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orbel" panose="020B0503020204020204" pitchFamily="34" charset="0"/>
              </a:rPr>
              <a:t>You should see a large ‘keystone’ like shape. This is the body of Hercules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orbel" panose="020B0503020204020204" pitchFamily="34" charset="0"/>
            </a:endParaRPr>
          </a:p>
          <a:p>
            <a:endParaRPr lang="en-CA" sz="2400" b="1" dirty="0"/>
          </a:p>
          <a:p>
            <a:endParaRPr lang="en-CA" dirty="0"/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BEDE7BF5-8186-4399-ABA1-A67159F7E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447" y="3294214"/>
            <a:ext cx="3777849" cy="29389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B2BB651-DE1A-4766-8EB9-9255F6B192C9}"/>
              </a:ext>
            </a:extLst>
          </p:cNvPr>
          <p:cNvCxnSpPr>
            <a:cxnSpLocks/>
          </p:cNvCxnSpPr>
          <p:nvPr/>
        </p:nvCxnSpPr>
        <p:spPr>
          <a:xfrm flipH="1">
            <a:off x="9478788" y="4447808"/>
            <a:ext cx="1512168" cy="838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D0ED4F6E-19D4-46C3-AB40-CEA82964FA0F}"/>
              </a:ext>
            </a:extLst>
          </p:cNvPr>
          <p:cNvSpPr txBox="1"/>
          <p:nvPr/>
        </p:nvSpPr>
        <p:spPr>
          <a:xfrm>
            <a:off x="8195991" y="45752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C503AA7-EA55-43DD-B5F4-1CE6543F8A03}"/>
              </a:ext>
            </a:extLst>
          </p:cNvPr>
          <p:cNvSpPr/>
          <p:nvPr/>
        </p:nvSpPr>
        <p:spPr>
          <a:xfrm>
            <a:off x="4905380" y="3893182"/>
            <a:ext cx="461252" cy="461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4" name="Picture 2" descr="Messier 13 - Wikipedia">
            <a:extLst>
              <a:ext uri="{FF2B5EF4-FFF2-40B4-BE49-F238E27FC236}">
                <a16:creationId xmlns:a16="http://schemas.microsoft.com/office/drawing/2014/main" id="{988EAB55-8272-4271-AF9F-222B279C4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-1" r="16474" b="263"/>
          <a:stretch/>
        </p:blipFill>
        <p:spPr bwMode="auto">
          <a:xfrm>
            <a:off x="3626647" y="4975375"/>
            <a:ext cx="1885621" cy="18855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8656FA3-F7FB-4B1F-9DFA-ECC7056C62CB}"/>
              </a:ext>
            </a:extLst>
          </p:cNvPr>
          <p:cNvCxnSpPr>
            <a:cxnSpLocks/>
            <a:stCxn id="3074" idx="1"/>
            <a:endCxn id="116" idx="1"/>
          </p:cNvCxnSpPr>
          <p:nvPr/>
        </p:nvCxnSpPr>
        <p:spPr>
          <a:xfrm flipV="1">
            <a:off x="3902790" y="3960731"/>
            <a:ext cx="1070139" cy="12907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3B48AA1-E99F-438F-9C19-61B4D9DADF37}"/>
              </a:ext>
            </a:extLst>
          </p:cNvPr>
          <p:cNvCxnSpPr>
            <a:cxnSpLocks/>
            <a:stCxn id="3074" idx="6"/>
            <a:endCxn id="116" idx="6"/>
          </p:cNvCxnSpPr>
          <p:nvPr/>
        </p:nvCxnSpPr>
        <p:spPr>
          <a:xfrm flipH="1" flipV="1">
            <a:off x="5366632" y="4123808"/>
            <a:ext cx="145636" cy="17943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5328F0EA-3195-4B50-90C9-8D65B40D1CEC}"/>
              </a:ext>
            </a:extLst>
          </p:cNvPr>
          <p:cNvSpPr/>
          <p:nvPr/>
        </p:nvSpPr>
        <p:spPr>
          <a:xfrm>
            <a:off x="9316659" y="5139306"/>
            <a:ext cx="147302" cy="14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0C6F43A-F4FA-497D-A272-F2A389F0D04E}"/>
              </a:ext>
            </a:extLst>
          </p:cNvPr>
          <p:cNvSpPr txBox="1"/>
          <p:nvPr/>
        </p:nvSpPr>
        <p:spPr>
          <a:xfrm>
            <a:off x="5417258" y="6459495"/>
            <a:ext cx="174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Messier 13</a:t>
            </a:r>
          </a:p>
        </p:txBody>
      </p:sp>
    </p:spTree>
    <p:extLst>
      <p:ext uri="{BB962C8B-B14F-4D97-AF65-F5344CB8AC3E}">
        <p14:creationId xmlns:p14="http://schemas.microsoft.com/office/powerpoint/2010/main" val="32576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93" y="573521"/>
            <a:ext cx="7563822" cy="571095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46C595-A7D6-4E88-BD2B-91EA0F3BE6BD}"/>
              </a:ext>
            </a:extLst>
          </p:cNvPr>
          <p:cNvSpPr txBox="1"/>
          <p:nvPr/>
        </p:nvSpPr>
        <p:spPr>
          <a:xfrm>
            <a:off x="8071463" y="573900"/>
            <a:ext cx="3711581" cy="276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9" b="1" dirty="0"/>
              <a:t>Boötes</a:t>
            </a:r>
          </a:p>
          <a:p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Arc back from the handle of the Big Dipper to the bright red star Arcturus in Boötes. “Arc to Arcturus”.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799" dirty="0">
              <a:latin typeface="Corbel" panose="020B0503020204020204" pitchFamily="34" charset="0"/>
            </a:endParaRPr>
          </a:p>
          <a:p>
            <a:endParaRPr lang="en-CA" sz="2399" b="1" dirty="0"/>
          </a:p>
          <a:p>
            <a:endParaRPr lang="en-CA" sz="17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CB584-C8D1-4529-9C1F-8CB5E0A53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644" y="2463456"/>
            <a:ext cx="3848752" cy="386104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8D2641E2-B412-4A2B-B169-F5F2642B8B53}"/>
              </a:ext>
            </a:extLst>
          </p:cNvPr>
          <p:cNvSpPr/>
          <p:nvPr/>
        </p:nvSpPr>
        <p:spPr>
          <a:xfrm rot="-1920000">
            <a:off x="8911455" y="3456808"/>
            <a:ext cx="3198435" cy="2384403"/>
          </a:xfrm>
          <a:prstGeom prst="arc">
            <a:avLst>
              <a:gd name="adj1" fmla="val 10082457"/>
              <a:gd name="adj2" fmla="val 16485179"/>
            </a:avLst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7C5D9-764D-4FE5-B938-63FFBC4B1AE0}"/>
              </a:ext>
            </a:extLst>
          </p:cNvPr>
          <p:cNvSpPr txBox="1"/>
          <p:nvPr/>
        </p:nvSpPr>
        <p:spPr>
          <a:xfrm>
            <a:off x="8529062" y="595517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021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8605" y="3716958"/>
            <a:ext cx="269556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>
                <a:solidFill>
                  <a:srgbClr val="FFFF00"/>
                </a:solidFill>
              </a:rPr>
              <a:t>α</a:t>
            </a:r>
            <a:endParaRPr lang="en-CA" sz="1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3175" y="2997066"/>
            <a:ext cx="269556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>
                <a:solidFill>
                  <a:srgbClr val="FFFF00"/>
                </a:solidFill>
              </a:rPr>
              <a:t>β</a:t>
            </a:r>
            <a:endParaRPr lang="en-CA" sz="12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F4938-ACB5-4CE7-BAF5-0323D96D6988}"/>
              </a:ext>
            </a:extLst>
          </p:cNvPr>
          <p:cNvSpPr txBox="1"/>
          <p:nvPr/>
        </p:nvSpPr>
        <p:spPr>
          <a:xfrm>
            <a:off x="8071463" y="573900"/>
            <a:ext cx="3711581" cy="221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9" b="1" dirty="0"/>
              <a:t>Messier 3</a:t>
            </a:r>
          </a:p>
          <a:p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Globular Cluster found between two bright stars in the southern sky</a:t>
            </a:r>
          </a:p>
          <a:p>
            <a:endParaRPr lang="en-CA" sz="2399" b="1" dirty="0"/>
          </a:p>
          <a:p>
            <a:endParaRPr lang="en-CA" sz="179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951D78-DAED-4B5E-8E60-07DA3FED2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1" y="1772816"/>
            <a:ext cx="7665424" cy="4606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598E98-5193-4587-8CF9-A2B5FE6BB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644" y="2463456"/>
            <a:ext cx="3848752" cy="386104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AF8FD711-F2B4-4E49-90CC-17D2AEE406F0}"/>
              </a:ext>
            </a:extLst>
          </p:cNvPr>
          <p:cNvSpPr/>
          <p:nvPr/>
        </p:nvSpPr>
        <p:spPr>
          <a:xfrm rot="-1920000">
            <a:off x="8911455" y="3456808"/>
            <a:ext cx="3198435" cy="2384403"/>
          </a:xfrm>
          <a:prstGeom prst="arc">
            <a:avLst>
              <a:gd name="adj1" fmla="val 10082457"/>
              <a:gd name="adj2" fmla="val 16485179"/>
            </a:avLst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128BE-85B5-4970-B8CF-D5F9F5B352FF}"/>
              </a:ext>
            </a:extLst>
          </p:cNvPr>
          <p:cNvSpPr txBox="1"/>
          <p:nvPr/>
        </p:nvSpPr>
        <p:spPr>
          <a:xfrm>
            <a:off x="8529062" y="595517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039358-D0AA-4B77-9C71-4B8442618DB6}"/>
              </a:ext>
            </a:extLst>
          </p:cNvPr>
          <p:cNvCxnSpPr>
            <a:cxnSpLocks/>
          </p:cNvCxnSpPr>
          <p:nvPr/>
        </p:nvCxnSpPr>
        <p:spPr>
          <a:xfrm flipV="1">
            <a:off x="1629916" y="4743450"/>
            <a:ext cx="2970659" cy="73120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32F1AC3-6CA2-48FA-B10C-433BB3078CE7}"/>
              </a:ext>
            </a:extLst>
          </p:cNvPr>
          <p:cNvSpPr/>
          <p:nvPr/>
        </p:nvSpPr>
        <p:spPr>
          <a:xfrm>
            <a:off x="2828930" y="4931407"/>
            <a:ext cx="461252" cy="461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098" name="Picture 2" descr="Messier 3 - Wikipedia">
            <a:extLst>
              <a:ext uri="{FF2B5EF4-FFF2-40B4-BE49-F238E27FC236}">
                <a16:creationId xmlns:a16="http://schemas.microsoft.com/office/drawing/2014/main" id="{EAB440E6-1D64-40C4-B325-7E034C741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-46" r="19311" b="311"/>
          <a:stretch/>
        </p:blipFill>
        <p:spPr bwMode="auto">
          <a:xfrm>
            <a:off x="191684" y="116684"/>
            <a:ext cx="2533345" cy="25333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26565A-B5A2-498F-851F-9D089B0F5FF4}"/>
              </a:ext>
            </a:extLst>
          </p:cNvPr>
          <p:cNvCxnSpPr>
            <a:cxnSpLocks/>
            <a:stCxn id="17" idx="3"/>
            <a:endCxn id="4098" idx="3"/>
          </p:cNvCxnSpPr>
          <p:nvPr/>
        </p:nvCxnSpPr>
        <p:spPr>
          <a:xfrm flipH="1" flipV="1">
            <a:off x="562684" y="2279008"/>
            <a:ext cx="2333795" cy="30461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66CC8C-F840-453A-B483-FF86AB34C47C}"/>
              </a:ext>
            </a:extLst>
          </p:cNvPr>
          <p:cNvCxnSpPr>
            <a:cxnSpLocks/>
            <a:stCxn id="17" idx="6"/>
            <a:endCxn id="4098" idx="6"/>
          </p:cNvCxnSpPr>
          <p:nvPr/>
        </p:nvCxnSpPr>
        <p:spPr>
          <a:xfrm flipH="1" flipV="1">
            <a:off x="2725029" y="1383344"/>
            <a:ext cx="565153" cy="37786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0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106">
            <a:extLst>
              <a:ext uri="{FF2B5EF4-FFF2-40B4-BE49-F238E27FC236}">
                <a16:creationId xmlns:a16="http://schemas.microsoft.com/office/drawing/2014/main" id="{95156877-5CBE-447E-B70A-F49A7D5799B3}"/>
              </a:ext>
            </a:extLst>
          </p:cNvPr>
          <p:cNvSpPr txBox="1"/>
          <p:nvPr/>
        </p:nvSpPr>
        <p:spPr>
          <a:xfrm>
            <a:off x="8071978" y="573157"/>
            <a:ext cx="41200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The Summer Triangle</a:t>
            </a:r>
          </a:p>
          <a:p>
            <a:endParaRPr lang="en-CA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orbel" panose="020B0503020204020204" pitchFamily="34" charset="0"/>
              </a:rPr>
              <a:t>Look overhead when it is dark during the middle of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orbel" panose="020B0503020204020204" pitchFamily="34" charset="0"/>
              </a:rPr>
              <a:t>There will be three bright stars forming a triangle pointing to the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orbel" panose="020B0503020204020204" pitchFamily="34" charset="0"/>
            </a:endParaRPr>
          </a:p>
          <a:p>
            <a:endParaRPr lang="en-CA" sz="2400" b="1" dirty="0"/>
          </a:p>
          <a:p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367A9A-EF3A-4596-A856-2291B37F4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" y="420309"/>
            <a:ext cx="7827489" cy="6017382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5299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9E2313-A403-4593-AD82-A7CC94122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60" y="3212976"/>
            <a:ext cx="3413338" cy="3176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53C7D-0232-496C-B588-D1D6A9FC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06" y="573521"/>
            <a:ext cx="7563822" cy="571095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9A6CA-53B3-4400-B85C-BA547F25B3BE}"/>
              </a:ext>
            </a:extLst>
          </p:cNvPr>
          <p:cNvSpPr txBox="1"/>
          <p:nvPr/>
        </p:nvSpPr>
        <p:spPr>
          <a:xfrm>
            <a:off x="8069875" y="573900"/>
            <a:ext cx="4118949" cy="3322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9" b="1" dirty="0"/>
              <a:t>Lyra</a:t>
            </a:r>
          </a:p>
          <a:p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Contains Vega, one of the brightest stars in the northern skies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Can be found east of Hercules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Forms the northwestern corner of the Summer Triangle</a:t>
            </a:r>
          </a:p>
          <a:p>
            <a:endParaRPr lang="en-CA" sz="2399" b="1" dirty="0"/>
          </a:p>
          <a:p>
            <a:endParaRPr lang="en-CA" sz="1799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8BCC48-0BDD-4113-A02C-180757496153}"/>
              </a:ext>
            </a:extLst>
          </p:cNvPr>
          <p:cNvCxnSpPr>
            <a:cxnSpLocks/>
          </p:cNvCxnSpPr>
          <p:nvPr/>
        </p:nvCxnSpPr>
        <p:spPr>
          <a:xfrm flipH="1">
            <a:off x="10572750" y="3867150"/>
            <a:ext cx="561975" cy="476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1B3E9C-6A64-478C-AAE0-D56E03F40B53}"/>
              </a:ext>
            </a:extLst>
          </p:cNvPr>
          <p:cNvSpPr txBox="1"/>
          <p:nvPr/>
        </p:nvSpPr>
        <p:spPr>
          <a:xfrm>
            <a:off x="9622804" y="3170731"/>
            <a:ext cx="177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Overhead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C30A0-731F-4FAD-AF4E-5B12748821D1}"/>
              </a:ext>
            </a:extLst>
          </p:cNvPr>
          <p:cNvSpPr txBox="1"/>
          <p:nvPr/>
        </p:nvSpPr>
        <p:spPr>
          <a:xfrm>
            <a:off x="8326660" y="317073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94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9E2313-A403-4593-AD82-A7CC94122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60" y="3212976"/>
            <a:ext cx="3413338" cy="3176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9A6CA-53B3-4400-B85C-BA547F25B3BE}"/>
              </a:ext>
            </a:extLst>
          </p:cNvPr>
          <p:cNvSpPr txBox="1"/>
          <p:nvPr/>
        </p:nvSpPr>
        <p:spPr>
          <a:xfrm>
            <a:off x="8069875" y="573900"/>
            <a:ext cx="4118949" cy="3322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9" b="1" dirty="0"/>
              <a:t>Cygnus</a:t>
            </a:r>
          </a:p>
          <a:p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Can be found east of Lyra</a:t>
            </a:r>
          </a:p>
          <a:p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Looks like a cross, also known as “The Northern Cross”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Forms the northeastern corner of the Summer Triangle</a:t>
            </a:r>
          </a:p>
          <a:p>
            <a:endParaRPr lang="en-CA" sz="2399" b="1" dirty="0"/>
          </a:p>
          <a:p>
            <a:endParaRPr lang="en-CA" sz="1799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8BCC48-0BDD-4113-A02C-180757496153}"/>
              </a:ext>
            </a:extLst>
          </p:cNvPr>
          <p:cNvCxnSpPr>
            <a:cxnSpLocks/>
          </p:cNvCxnSpPr>
          <p:nvPr/>
        </p:nvCxnSpPr>
        <p:spPr>
          <a:xfrm flipH="1" flipV="1">
            <a:off x="9411769" y="3852973"/>
            <a:ext cx="621560" cy="417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1B3E9C-6A64-478C-AAE0-D56E03F40B53}"/>
              </a:ext>
            </a:extLst>
          </p:cNvPr>
          <p:cNvSpPr txBox="1"/>
          <p:nvPr/>
        </p:nvSpPr>
        <p:spPr>
          <a:xfrm>
            <a:off x="9622804" y="3170731"/>
            <a:ext cx="177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Overhead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C30A0-731F-4FAD-AF4E-5B12748821D1}"/>
              </a:ext>
            </a:extLst>
          </p:cNvPr>
          <p:cNvSpPr txBox="1"/>
          <p:nvPr/>
        </p:nvSpPr>
        <p:spPr>
          <a:xfrm>
            <a:off x="8326660" y="317073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FE2C6D-F392-4BEE-93CC-545CB057709C}"/>
              </a:ext>
            </a:extLst>
          </p:cNvPr>
          <p:cNvGrpSpPr/>
          <p:nvPr/>
        </p:nvGrpSpPr>
        <p:grpSpPr>
          <a:xfrm>
            <a:off x="361588" y="575826"/>
            <a:ext cx="7565792" cy="5706351"/>
            <a:chOff x="360000" y="575825"/>
            <a:chExt cx="7565792" cy="57063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BC1B33-02AC-42E5-B4A9-D21DF178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000" y="575825"/>
              <a:ext cx="7565792" cy="5706351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B87CB-D4E6-46C3-81CC-C9B78263BF96}"/>
                </a:ext>
              </a:extLst>
            </p:cNvPr>
            <p:cNvSpPr txBox="1"/>
            <p:nvPr/>
          </p:nvSpPr>
          <p:spPr>
            <a:xfrm>
              <a:off x="3890868" y="2420888"/>
              <a:ext cx="5040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solidFill>
                    <a:srgbClr val="FFFF00"/>
                  </a:solidFill>
                </a:rPr>
                <a:t>α</a:t>
              </a:r>
              <a:endParaRPr lang="en-CA" sz="1200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A01729-DD3F-480F-ABF0-91408C887C7F}"/>
                </a:ext>
              </a:extLst>
            </p:cNvPr>
            <p:cNvSpPr txBox="1"/>
            <p:nvPr/>
          </p:nvSpPr>
          <p:spPr>
            <a:xfrm>
              <a:off x="6454452" y="5589240"/>
              <a:ext cx="5040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solidFill>
                    <a:srgbClr val="FFFF00"/>
                  </a:solidFill>
                </a:rPr>
                <a:t>β</a:t>
              </a:r>
              <a:endParaRPr lang="en-CA" sz="12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01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114D1F-B928-4073-A522-C4DB2857A073}"/>
              </a:ext>
            </a:extLst>
          </p:cNvPr>
          <p:cNvSpPr/>
          <p:nvPr/>
        </p:nvSpPr>
        <p:spPr>
          <a:xfrm>
            <a:off x="360000" y="572400"/>
            <a:ext cx="7566991" cy="5711687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1463" y="573900"/>
            <a:ext cx="4118949" cy="249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9" b="1" dirty="0"/>
              <a:t>Aquila</a:t>
            </a:r>
          </a:p>
          <a:p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Southernmost bright star of the Summer Triangle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799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>
                <a:latin typeface="Corbel" panose="020B0503020204020204" pitchFamily="34" charset="0"/>
              </a:rPr>
              <a:t>Found below Lyra and Cygnus</a:t>
            </a:r>
          </a:p>
          <a:p>
            <a:endParaRPr lang="en-CA" sz="2399" b="1" dirty="0"/>
          </a:p>
          <a:p>
            <a:endParaRPr lang="en-CA" sz="1799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B89ABA-93F4-4D8E-994E-68F401CC9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60" y="3212976"/>
            <a:ext cx="3413338" cy="3176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83C0BE-1760-4EEB-B2F9-A2D62EDD7273}"/>
              </a:ext>
            </a:extLst>
          </p:cNvPr>
          <p:cNvSpPr txBox="1"/>
          <p:nvPr/>
        </p:nvSpPr>
        <p:spPr>
          <a:xfrm>
            <a:off x="9622804" y="3170731"/>
            <a:ext cx="177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Overhead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71DF3-F6F9-4C05-A981-605646754437}"/>
              </a:ext>
            </a:extLst>
          </p:cNvPr>
          <p:cNvSpPr txBox="1"/>
          <p:nvPr/>
        </p:nvSpPr>
        <p:spPr>
          <a:xfrm>
            <a:off x="8326660" y="317073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22F21-0CA0-444E-AF70-044656F2D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924" y="589378"/>
            <a:ext cx="4127786" cy="56479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9302AF-AF75-4A5B-8205-E2E42E1F0AC4}"/>
              </a:ext>
            </a:extLst>
          </p:cNvPr>
          <p:cNvSpPr txBox="1"/>
          <p:nvPr/>
        </p:nvSpPr>
        <p:spPr>
          <a:xfrm>
            <a:off x="9745297" y="606227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F9DB20-E3F7-4371-951E-F54FD3AD7957}"/>
              </a:ext>
            </a:extLst>
          </p:cNvPr>
          <p:cNvCxnSpPr>
            <a:cxnSpLocks/>
          </p:cNvCxnSpPr>
          <p:nvPr/>
        </p:nvCxnSpPr>
        <p:spPr>
          <a:xfrm flipH="1">
            <a:off x="9801977" y="4572000"/>
            <a:ext cx="78870" cy="8967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5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1E34-3045-4E3A-ADF6-E09B7BCA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Astronomy Equipment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84B24-47FB-4F48-8051-82F1209F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Telescopes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1A9AEF6-ED23-48C1-B018-11A2B8A44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907" y="480711"/>
            <a:ext cx="3788212" cy="5790895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EF7E52-009D-44D8-B8C1-6B79C6F4E0DE}"/>
              </a:ext>
            </a:extLst>
          </p:cNvPr>
          <p:cNvSpPr txBox="1"/>
          <p:nvPr/>
        </p:nvSpPr>
        <p:spPr>
          <a:xfrm>
            <a:off x="261764" y="296045"/>
            <a:ext cx="342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Fill Out the Poll!</a:t>
            </a:r>
          </a:p>
        </p:txBody>
      </p:sp>
    </p:spTree>
    <p:extLst>
      <p:ext uri="{BB962C8B-B14F-4D97-AF65-F5344CB8AC3E}">
        <p14:creationId xmlns:p14="http://schemas.microsoft.com/office/powerpoint/2010/main" val="23344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 19 Best Astronomy Apps in 2021 | Night Sky &amp;amp; Stargazing">
            <a:extLst>
              <a:ext uri="{FF2B5EF4-FFF2-40B4-BE49-F238E27FC236}">
                <a16:creationId xmlns:a16="http://schemas.microsoft.com/office/drawing/2014/main" id="{D0DB4B6E-7DFF-4B76-B335-2874F3B1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58" y="993763"/>
            <a:ext cx="6400790" cy="336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041E34-3045-4E3A-ADF6-E09B7BCA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Reference 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84B24-47FB-4F48-8051-82F1209F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Books &amp; Software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F063F74-497E-455F-90D1-DC549B8E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6439969" y="455083"/>
            <a:ext cx="2386777" cy="314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he Jumbo-Size Pocket Sky Atlas - Sky &amp; Telescope - Sky &amp; Telescope">
            <a:extLst>
              <a:ext uri="{FF2B5EF4-FFF2-40B4-BE49-F238E27FC236}">
                <a16:creationId xmlns:a16="http://schemas.microsoft.com/office/drawing/2014/main" id="{4D7AE139-5F55-4112-A9A9-A991EDBA3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>
            <a:off x="8141997" y="515085"/>
            <a:ext cx="3578917" cy="32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7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1E34-3045-4E3A-ADF6-E09B7BCA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Live From the WCO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84B24-47FB-4F48-8051-82F1209F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RASC Observatory</a:t>
            </a:r>
          </a:p>
        </p:txBody>
      </p:sp>
      <p:pic>
        <p:nvPicPr>
          <p:cNvPr id="5" name="Picture 2" descr="RASC Calgary Centre - The Wilson Coulee Observatory">
            <a:extLst>
              <a:ext uri="{FF2B5EF4-FFF2-40B4-BE49-F238E27FC236}">
                <a16:creationId xmlns:a16="http://schemas.microsoft.com/office/drawing/2014/main" id="{EF94A28E-FDF8-47C8-8598-2680E4CB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828980"/>
            <a:ext cx="4832605" cy="3358660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ASC Calgary Centre - WCO Tours">
            <a:extLst>
              <a:ext uri="{FF2B5EF4-FFF2-40B4-BE49-F238E27FC236}">
                <a16:creationId xmlns:a16="http://schemas.microsoft.com/office/drawing/2014/main" id="{C39ADC74-9847-47AD-BAC3-A2E73731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6" y="650725"/>
            <a:ext cx="4723397" cy="357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1E34-3045-4E3A-ADF6-E09B7BCA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More Summer Sights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84B24-47FB-4F48-8051-82F1209F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Solar System and Milky Way</a:t>
            </a:r>
          </a:p>
        </p:txBody>
      </p:sp>
      <p:pic>
        <p:nvPicPr>
          <p:cNvPr id="9218" name="Picture 2" descr="What is the Milky Way? - Universe Today">
            <a:extLst>
              <a:ext uri="{FF2B5EF4-FFF2-40B4-BE49-F238E27FC236}">
                <a16:creationId xmlns:a16="http://schemas.microsoft.com/office/drawing/2014/main" id="{390A72FC-084F-4D83-8D6E-04A3CCE4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2" y="404664"/>
            <a:ext cx="4343400" cy="4343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ceramic ware, vessel, close, porcelain&#10;&#10;Description automatically generated">
            <a:extLst>
              <a:ext uri="{FF2B5EF4-FFF2-40B4-BE49-F238E27FC236}">
                <a16:creationId xmlns:a16="http://schemas.microsoft.com/office/drawing/2014/main" id="{32C16E66-1654-494B-BE01-481C37BB83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5096" r="5938" b="5898"/>
          <a:stretch/>
        </p:blipFill>
        <p:spPr>
          <a:xfrm>
            <a:off x="333772" y="317999"/>
            <a:ext cx="1040400" cy="1040400"/>
          </a:xfrm>
          <a:prstGeom prst="ellipse">
            <a:avLst/>
          </a:prstGeom>
        </p:spPr>
      </p:pic>
      <p:pic>
        <p:nvPicPr>
          <p:cNvPr id="9" name="Picture 4" descr="Saturn Facts | Surface, Atmosphere, Moons, History &amp; Definition">
            <a:extLst>
              <a:ext uri="{FF2B5EF4-FFF2-40B4-BE49-F238E27FC236}">
                <a16:creationId xmlns:a16="http://schemas.microsoft.com/office/drawing/2014/main" id="{88D6736F-9CD3-4DB2-B820-F9A2658D0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012" y="5410200"/>
            <a:ext cx="1723200" cy="12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3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9B80FC-8FEF-4AC9-8088-47677C7A76AB}"/>
              </a:ext>
            </a:extLst>
          </p:cNvPr>
          <p:cNvSpPr txBox="1"/>
          <p:nvPr/>
        </p:nvSpPr>
        <p:spPr>
          <a:xfrm>
            <a:off x="267245" y="188640"/>
            <a:ext cx="6238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The Solar System</a:t>
            </a: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0AE4F-368E-4606-A488-3CBE544FE5CD}"/>
              </a:ext>
            </a:extLst>
          </p:cNvPr>
          <p:cNvSpPr txBox="1"/>
          <p:nvPr/>
        </p:nvSpPr>
        <p:spPr>
          <a:xfrm>
            <a:off x="261764" y="63813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August: 12:00am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9CA72-102A-4619-8D60-F71B707E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793" y="927304"/>
            <a:ext cx="8845090" cy="511111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Picture 11" descr="A picture containing ceramic ware, vessel, close, porcelain&#10;&#10;Description automatically generated">
            <a:extLst>
              <a:ext uri="{FF2B5EF4-FFF2-40B4-BE49-F238E27FC236}">
                <a16:creationId xmlns:a16="http://schemas.microsoft.com/office/drawing/2014/main" id="{20436F51-0FE6-4730-98C3-14CAA537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5096" r="5938" b="5898"/>
          <a:stretch/>
        </p:blipFill>
        <p:spPr>
          <a:xfrm>
            <a:off x="549796" y="3378528"/>
            <a:ext cx="1040400" cy="1040400"/>
          </a:xfrm>
          <a:prstGeom prst="ellipse">
            <a:avLst/>
          </a:prstGeom>
        </p:spPr>
      </p:pic>
      <p:pic>
        <p:nvPicPr>
          <p:cNvPr id="13" name="Picture 4" descr="Saturn Facts | Surface, Atmosphere, Moons, History &amp; Definition">
            <a:extLst>
              <a:ext uri="{FF2B5EF4-FFF2-40B4-BE49-F238E27FC236}">
                <a16:creationId xmlns:a16="http://schemas.microsoft.com/office/drawing/2014/main" id="{9DDCCC63-1950-476E-8351-4C7846E6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8" y="4716894"/>
            <a:ext cx="1723200" cy="12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490DD8-9168-488C-AF91-AB8DC35A57E6}"/>
              </a:ext>
            </a:extLst>
          </p:cNvPr>
          <p:cNvCxnSpPr>
            <a:cxnSpLocks/>
            <a:stCxn id="12" idx="6"/>
          </p:cNvCxnSpPr>
          <p:nvPr/>
        </p:nvCxnSpPr>
        <p:spPr>
          <a:xfrm>
            <a:off x="1590196" y="3898728"/>
            <a:ext cx="2992048" cy="1783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4CF92C-DACD-4FAB-A755-012439ACA5A4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046808" y="4418928"/>
            <a:ext cx="3975596" cy="9441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5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449404-6724-4AD4-88B1-224477F7F62C}"/>
              </a:ext>
            </a:extLst>
          </p:cNvPr>
          <p:cNvSpPr txBox="1"/>
          <p:nvPr/>
        </p:nvSpPr>
        <p:spPr>
          <a:xfrm>
            <a:off x="8069875" y="573901"/>
            <a:ext cx="4118949" cy="276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9" b="1" dirty="0"/>
              <a:t>Sagittarius</a:t>
            </a:r>
            <a:endParaRPr lang="en-CA" sz="1799" dirty="0">
              <a:latin typeface="Corbel" panose="020B0503020204020204" pitchFamily="34" charset="0"/>
            </a:endParaRPr>
          </a:p>
          <a:p>
            <a:endParaRPr lang="en-CA" sz="2399" b="1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/>
              <a:t>Found on the southern horizon during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79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799" dirty="0"/>
              <a:t>Stars in </a:t>
            </a:r>
            <a:r>
              <a:rPr lang="en-CA" sz="1799" dirty="0">
                <a:solidFill>
                  <a:srgbClr val="FF0000"/>
                </a:solidFill>
              </a:rPr>
              <a:t>red</a:t>
            </a:r>
            <a:r>
              <a:rPr lang="en-CA" sz="1799" dirty="0"/>
              <a:t> are below horizon from Calgary at all times throughout the year.</a:t>
            </a:r>
          </a:p>
          <a:p>
            <a:endParaRPr lang="en-CA" sz="1799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E0F11-9A79-4CB6-9E7E-8751C1928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06" y="573521"/>
            <a:ext cx="7563822" cy="571095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5B6DE-1E57-4156-92F0-BBEE54D82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626" y="3356992"/>
            <a:ext cx="3765713" cy="292710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15BD4B-8D95-406D-AA79-840F68671457}"/>
              </a:ext>
            </a:extLst>
          </p:cNvPr>
          <p:cNvSpPr txBox="1"/>
          <p:nvPr/>
        </p:nvSpPr>
        <p:spPr>
          <a:xfrm>
            <a:off x="10106007" y="592902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226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3458FD-272A-4CFC-A463-3D8D47C76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10" y="0"/>
            <a:ext cx="1000351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9B80FC-8FEF-4AC9-8088-47677C7A76AB}"/>
              </a:ext>
            </a:extLst>
          </p:cNvPr>
          <p:cNvSpPr txBox="1"/>
          <p:nvPr/>
        </p:nvSpPr>
        <p:spPr>
          <a:xfrm>
            <a:off x="267245" y="188640"/>
            <a:ext cx="6238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The Milky Way</a:t>
            </a:r>
            <a:endParaRPr lang="en-CA" dirty="0"/>
          </a:p>
          <a:p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E12544-6158-4061-9A5A-3D7471B6AEDF}"/>
              </a:ext>
            </a:extLst>
          </p:cNvPr>
          <p:cNvSpPr txBox="1"/>
          <p:nvPr/>
        </p:nvSpPr>
        <p:spPr>
          <a:xfrm>
            <a:off x="0" y="764704"/>
            <a:ext cx="29468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Get to dark skies!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Follow the Milky Way from the South across over your head</a:t>
            </a:r>
          </a:p>
        </p:txBody>
      </p:sp>
    </p:spTree>
    <p:extLst>
      <p:ext uri="{BB962C8B-B14F-4D97-AF65-F5344CB8AC3E}">
        <p14:creationId xmlns:p14="http://schemas.microsoft.com/office/powerpoint/2010/main" val="22343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1E34-3045-4E3A-ADF6-E09B7BCA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Next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84B24-47FB-4F48-8051-82F1209F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/>
              <a:t>Open Clusters</a:t>
            </a:r>
          </a:p>
          <a:p>
            <a:r>
              <a:rPr lang="en-CA" dirty="0"/>
              <a:t>Equipment</a:t>
            </a:r>
          </a:p>
          <a:p>
            <a:r>
              <a:rPr lang="en-CA" dirty="0"/>
              <a:t>Prepare for Fall</a:t>
            </a:r>
          </a:p>
        </p:txBody>
      </p:sp>
      <p:pic>
        <p:nvPicPr>
          <p:cNvPr id="7" name="Picture 4" descr="10 Beautiful Star Clusters for Stargazers -">
            <a:extLst>
              <a:ext uri="{FF2B5EF4-FFF2-40B4-BE49-F238E27FC236}">
                <a16:creationId xmlns:a16="http://schemas.microsoft.com/office/drawing/2014/main" id="{7AB43669-AE2D-4A1A-9B14-DED36D224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72" y="548680"/>
            <a:ext cx="5605240" cy="3149847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eird Words for Autumn Time | Merriam-Webster">
            <a:extLst>
              <a:ext uri="{FF2B5EF4-FFF2-40B4-BE49-F238E27FC236}">
                <a16:creationId xmlns:a16="http://schemas.microsoft.com/office/drawing/2014/main" id="{8A60D3C6-CF52-45B8-BA51-03A94428B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54" y="3140968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1E34-3045-4E3A-ADF6-E09B7BCA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 More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84B24-47FB-4F48-8051-82F1209F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Royal Astronomical Society of Canada</a:t>
            </a:r>
          </a:p>
        </p:txBody>
      </p:sp>
      <p:pic>
        <p:nvPicPr>
          <p:cNvPr id="7" name="Picture 2" descr="RASC Calgary Centre - The Wilson Coulee Observatory">
            <a:extLst>
              <a:ext uri="{FF2B5EF4-FFF2-40B4-BE49-F238E27FC236}">
                <a16:creationId xmlns:a16="http://schemas.microsoft.com/office/drawing/2014/main" id="{07A10027-3EC4-4430-86D3-F67076B2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88" y="1305565"/>
            <a:ext cx="4832605" cy="3358660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7F2936E-9936-496C-8DA1-CC648A400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52" y="416143"/>
            <a:ext cx="1778843" cy="17788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71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4BBF5-7217-4A24-A3BD-8D5E72E96688}"/>
              </a:ext>
            </a:extLst>
          </p:cNvPr>
          <p:cNvSpPr txBox="1"/>
          <p:nvPr/>
        </p:nvSpPr>
        <p:spPr>
          <a:xfrm>
            <a:off x="5188234" y="1280724"/>
            <a:ext cx="6572250" cy="6461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799" dirty="0"/>
              <a:t>John O’Meara</a:t>
            </a:r>
            <a:br>
              <a:rPr lang="en-CA" sz="1799" dirty="0"/>
            </a:br>
            <a:r>
              <a:rPr lang="en-CA" sz="1799" dirty="0"/>
              <a:t>W.M. Keck Observatory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C8058-220C-4269-9A97-F1FFE8284B59}"/>
              </a:ext>
            </a:extLst>
          </p:cNvPr>
          <p:cNvSpPr txBox="1"/>
          <p:nvPr/>
        </p:nvSpPr>
        <p:spPr>
          <a:xfrm>
            <a:off x="1053852" y="308766"/>
            <a:ext cx="10945215" cy="36920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CA" sz="1799" b="1" dirty="0"/>
              <a:t>	Fuel tank, Waste Dump, and Recycling Center: The </a:t>
            </a:r>
            <a:r>
              <a:rPr lang="en-CA" sz="1799" b="1" dirty="0" err="1"/>
              <a:t>Circumgalactic</a:t>
            </a:r>
            <a:r>
              <a:rPr lang="en-CA" sz="1799" b="1" dirty="0"/>
              <a:t> Medium Over Cosmic Time 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A8E0D28-BF12-4367-85C3-52FDD1034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0" y="278142"/>
            <a:ext cx="1523603" cy="1523603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A09E1A-EEFD-4A4F-B182-342492181CC3}"/>
              </a:ext>
            </a:extLst>
          </p:cNvPr>
          <p:cNvSpPr txBox="1"/>
          <p:nvPr/>
        </p:nvSpPr>
        <p:spPr>
          <a:xfrm>
            <a:off x="2205082" y="4077072"/>
            <a:ext cx="2720884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1600" dirty="0"/>
              <a:t>Online</a:t>
            </a:r>
            <a:br>
              <a:rPr lang="en-CA" sz="1600" dirty="0"/>
            </a:br>
            <a:r>
              <a:rPr lang="en-CA" sz="1600" dirty="0"/>
              <a:t>July 15, 2021: 7:30-9:00 MDT</a:t>
            </a:r>
          </a:p>
        </p:txBody>
      </p:sp>
      <p:pic>
        <p:nvPicPr>
          <p:cNvPr id="2050" name="Picture 2" descr="W. M. Keck Observatory Names New Chief Scientist – W. M. Keck Observatory">
            <a:extLst>
              <a:ext uri="{FF2B5EF4-FFF2-40B4-BE49-F238E27FC236}">
                <a16:creationId xmlns:a16="http://schemas.microsoft.com/office/drawing/2014/main" id="{00404106-D7EB-4F07-AD07-449AE176A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81" y="1259822"/>
            <a:ext cx="2720884" cy="272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eck Observatory">
            <a:extLst>
              <a:ext uri="{FF2B5EF4-FFF2-40B4-BE49-F238E27FC236}">
                <a16:creationId xmlns:a16="http://schemas.microsoft.com/office/drawing/2014/main" id="{54C21ED3-4909-42C9-8922-5568E7F83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234" y="2132856"/>
            <a:ext cx="657225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0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F9C8058-220C-4269-9A97-F1FFE8284B59}"/>
              </a:ext>
            </a:extLst>
          </p:cNvPr>
          <p:cNvSpPr txBox="1"/>
          <p:nvPr/>
        </p:nvSpPr>
        <p:spPr>
          <a:xfrm>
            <a:off x="962050" y="309428"/>
            <a:ext cx="5877556" cy="6461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CA" sz="1799" b="1" dirty="0"/>
              <a:t>		</a:t>
            </a:r>
            <a:r>
              <a:rPr lang="en-CA" sz="1799" b="1" u="sng" dirty="0"/>
              <a:t>Join Us Today</a:t>
            </a:r>
          </a:p>
          <a:p>
            <a:r>
              <a:rPr lang="en-CA" sz="1799" b="1" dirty="0"/>
              <a:t>		</a:t>
            </a:r>
            <a:r>
              <a:rPr lang="en-CA" sz="1799" dirty="0">
                <a:hlinkClick r:id="rId2"/>
              </a:rPr>
              <a:t>https://www.rasc.ca/</a:t>
            </a:r>
            <a:endParaRPr lang="en-CA" sz="1799" dirty="0"/>
          </a:p>
        </p:txBody>
      </p:sp>
      <p:pic>
        <p:nvPicPr>
          <p:cNvPr id="10" name="Picture 2" descr="Observer's Handbook 2021">
            <a:extLst>
              <a:ext uri="{FF2B5EF4-FFF2-40B4-BE49-F238E27FC236}">
                <a16:creationId xmlns:a16="http://schemas.microsoft.com/office/drawing/2014/main" id="{2C4E21DB-5E27-4D02-9E01-C89E981C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225" y="161833"/>
            <a:ext cx="1662550" cy="2569666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SkyNews: Job Posting - Managing Editor | RASC Toronto">
            <a:extLst>
              <a:ext uri="{FF2B5EF4-FFF2-40B4-BE49-F238E27FC236}">
                <a16:creationId xmlns:a16="http://schemas.microsoft.com/office/drawing/2014/main" id="{FDDA6283-99E9-4EF0-9EAF-7C1B2478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989" y="2816850"/>
            <a:ext cx="2868782" cy="1054699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A8E0D28-BF12-4367-85C3-52FDD1034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0" y="278142"/>
            <a:ext cx="1523603" cy="1523603"/>
          </a:xfrm>
          <a:prstGeom prst="ellipse">
            <a:avLst/>
          </a:prstGeom>
        </p:spPr>
      </p:pic>
      <p:pic>
        <p:nvPicPr>
          <p:cNvPr id="2" name="Picture 2" descr="Facebook logo and symbol, meaning, history, PNG">
            <a:extLst>
              <a:ext uri="{FF2B5EF4-FFF2-40B4-BE49-F238E27FC236}">
                <a16:creationId xmlns:a16="http://schemas.microsoft.com/office/drawing/2014/main" id="{5287208A-30AE-497E-81A4-1DE8607D8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5" y="1962069"/>
            <a:ext cx="980612" cy="68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1B03FD-12D9-414E-B4EA-532E3DFE06E7}"/>
              </a:ext>
            </a:extLst>
          </p:cNvPr>
          <p:cNvSpPr txBox="1"/>
          <p:nvPr/>
        </p:nvSpPr>
        <p:spPr>
          <a:xfrm>
            <a:off x="1103671" y="2026768"/>
            <a:ext cx="3521368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99" dirty="0"/>
              <a:t>www.facebook.com/CalgaryRASC</a:t>
            </a:r>
          </a:p>
        </p:txBody>
      </p:sp>
      <p:pic>
        <p:nvPicPr>
          <p:cNvPr id="1030" name="Picture 6" descr="Circle, twitter icon - Free download on Iconfinder">
            <a:extLst>
              <a:ext uri="{FF2B5EF4-FFF2-40B4-BE49-F238E27FC236}">
                <a16:creationId xmlns:a16="http://schemas.microsoft.com/office/drawing/2014/main" id="{2FCCC27B-A1E1-49BD-9019-A13649305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0" y="2742573"/>
            <a:ext cx="620180" cy="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C99DB5-5AEB-4218-A041-26EB67084D9C}"/>
              </a:ext>
            </a:extLst>
          </p:cNvPr>
          <p:cNvSpPr txBox="1"/>
          <p:nvPr/>
        </p:nvSpPr>
        <p:spPr>
          <a:xfrm>
            <a:off x="1073974" y="2731499"/>
            <a:ext cx="3521368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99" dirty="0"/>
              <a:t>www.twitter.com/CalgaryRASC</a:t>
            </a:r>
          </a:p>
        </p:txBody>
      </p:sp>
      <p:pic>
        <p:nvPicPr>
          <p:cNvPr id="6" name="Picture 8" descr="YouTube | Youtube logo, Youtube logo png, Instagram logo">
            <a:extLst>
              <a:ext uri="{FF2B5EF4-FFF2-40B4-BE49-F238E27FC236}">
                <a16:creationId xmlns:a16="http://schemas.microsoft.com/office/drawing/2014/main" id="{540DC2B0-9313-4AB9-9BCF-7B8CDC48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4" y="3347974"/>
            <a:ext cx="822920" cy="8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69C7F5-6037-4F1B-A16B-DD2A994E9DC3}"/>
              </a:ext>
            </a:extLst>
          </p:cNvPr>
          <p:cNvSpPr txBox="1"/>
          <p:nvPr/>
        </p:nvSpPr>
        <p:spPr>
          <a:xfrm>
            <a:off x="1072388" y="3537250"/>
            <a:ext cx="3521368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99" dirty="0"/>
              <a:t>www.youtube.com/RASCCalgary</a:t>
            </a:r>
          </a:p>
        </p:txBody>
      </p:sp>
      <p:pic>
        <p:nvPicPr>
          <p:cNvPr id="3074" name="Picture 2" descr="Mail Icon PNG Image | Mail icon, Email icon, Icon set design">
            <a:extLst>
              <a:ext uri="{FF2B5EF4-FFF2-40B4-BE49-F238E27FC236}">
                <a16:creationId xmlns:a16="http://schemas.microsoft.com/office/drawing/2014/main" id="{39BCA3DA-10F4-4486-B429-86A04D1F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2" y="4236899"/>
            <a:ext cx="756024" cy="75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51531C-473B-4F6F-869D-265A7D40E9D6}"/>
              </a:ext>
            </a:extLst>
          </p:cNvPr>
          <p:cNvSpPr txBox="1"/>
          <p:nvPr/>
        </p:nvSpPr>
        <p:spPr>
          <a:xfrm>
            <a:off x="1072388" y="4291830"/>
            <a:ext cx="3521368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99" dirty="0"/>
              <a:t>Contact President:</a:t>
            </a:r>
            <a:br>
              <a:rPr lang="en-CA" sz="1799" dirty="0"/>
            </a:br>
            <a:r>
              <a:rPr lang="en-CA" sz="1799" dirty="0">
                <a:hlinkClick r:id="rId10"/>
              </a:rPr>
              <a:t>simonjastronomy@gmail.com</a:t>
            </a:r>
            <a:endParaRPr lang="en-CA" sz="1799" dirty="0"/>
          </a:p>
          <a:p>
            <a:r>
              <a:rPr lang="en-CA" sz="1799" dirty="0"/>
              <a:t>@simonjastronomy</a:t>
            </a:r>
          </a:p>
        </p:txBody>
      </p:sp>
      <p:pic>
        <p:nvPicPr>
          <p:cNvPr id="1026" name="Picture 2" descr="RASC Calgary Centre - The Wilson Coulee Observatory">
            <a:extLst>
              <a:ext uri="{FF2B5EF4-FFF2-40B4-BE49-F238E27FC236}">
                <a16:creationId xmlns:a16="http://schemas.microsoft.com/office/drawing/2014/main" id="{65BA91C1-2B13-4F58-AC67-1697EADD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26" y="3954109"/>
            <a:ext cx="3877052" cy="2694551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C77FDB9-9207-49AF-8D34-A73EA62B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50" y="744173"/>
            <a:ext cx="1762686" cy="2694551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ASC Calgary Centre - Resources">
            <a:extLst>
              <a:ext uri="{FF2B5EF4-FFF2-40B4-BE49-F238E27FC236}">
                <a16:creationId xmlns:a16="http://schemas.microsoft.com/office/drawing/2014/main" id="{F456B098-8561-42A9-96B2-263721F8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43" y="3962256"/>
            <a:ext cx="3639344" cy="2729508"/>
          </a:xfrm>
          <a:prstGeom prst="rect">
            <a:avLst/>
          </a:prstGeom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world icon - web icon white PNG image with transparent background | TOPpng">
            <a:extLst>
              <a:ext uri="{FF2B5EF4-FFF2-40B4-BE49-F238E27FC236}">
                <a16:creationId xmlns:a16="http://schemas.microsoft.com/office/drawing/2014/main" id="{96D24CB8-E1FE-4D19-A60D-8271A15E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2" y="5379309"/>
            <a:ext cx="677303" cy="6926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6A09C1-79FB-4109-89E1-19CFCDF86240}"/>
              </a:ext>
            </a:extLst>
          </p:cNvPr>
          <p:cNvSpPr txBox="1"/>
          <p:nvPr/>
        </p:nvSpPr>
        <p:spPr>
          <a:xfrm>
            <a:off x="1146207" y="5541055"/>
            <a:ext cx="3521368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99" u="sng" dirty="0">
                <a:solidFill>
                  <a:srgbClr val="FFC000"/>
                </a:solidFill>
              </a:rPr>
              <a:t>calgary.rasc.ca</a:t>
            </a:r>
          </a:p>
          <a:p>
            <a:endParaRPr lang="en-CA" sz="1799" u="sng" dirty="0">
              <a:solidFill>
                <a:srgbClr val="FFC000"/>
              </a:solidFill>
            </a:endParaRPr>
          </a:p>
          <a:p>
            <a:r>
              <a:rPr lang="en-CA" sz="2000" b="1" dirty="0">
                <a:solidFill>
                  <a:srgbClr val="00B050"/>
                </a:solidFill>
              </a:rPr>
              <a:t>Download Files</a:t>
            </a:r>
          </a:p>
        </p:txBody>
      </p:sp>
    </p:spTree>
    <p:extLst>
      <p:ext uri="{BB962C8B-B14F-4D97-AF65-F5344CB8AC3E}">
        <p14:creationId xmlns:p14="http://schemas.microsoft.com/office/powerpoint/2010/main" val="3793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FA94796A-A28D-44CE-BE8C-0EB26D54AB33}"/>
              </a:ext>
            </a:extLst>
          </p:cNvPr>
          <p:cNvSpPr txBox="1">
            <a:spLocks/>
          </p:cNvSpPr>
          <p:nvPr/>
        </p:nvSpPr>
        <p:spPr>
          <a:xfrm>
            <a:off x="1522412" y="3014092"/>
            <a:ext cx="9144001" cy="8298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62474-AC5B-4E9A-B899-593C6BAA8025}"/>
              </a:ext>
            </a:extLst>
          </p:cNvPr>
          <p:cNvSpPr txBox="1"/>
          <p:nvPr/>
        </p:nvSpPr>
        <p:spPr>
          <a:xfrm>
            <a:off x="267245" y="188640"/>
            <a:ext cx="62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u="sng" dirty="0"/>
              <a:t>Reference Material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5776C-4CA4-4858-B5E4-D3AC63C7167A}"/>
              </a:ext>
            </a:extLst>
          </p:cNvPr>
          <p:cNvSpPr txBox="1"/>
          <p:nvPr/>
        </p:nvSpPr>
        <p:spPr>
          <a:xfrm>
            <a:off x="267245" y="927304"/>
            <a:ext cx="1065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u="sng" dirty="0"/>
              <a:t>Books</a:t>
            </a:r>
          </a:p>
        </p:txBody>
      </p:sp>
      <p:pic>
        <p:nvPicPr>
          <p:cNvPr id="1026" name="Picture 2" descr="NightWatch: A Practical Guide to Viewing the Universe: Dickinson, Terence,  Ferris, Timothy, Schaller, Adolf, Costanzo, Victor, Cooke, Roberta, LeDrew,  Glenn, Dickinson, Terence: 9781554071470: Books - Amazon.ca">
            <a:extLst>
              <a:ext uri="{FF2B5EF4-FFF2-40B4-BE49-F238E27FC236}">
                <a16:creationId xmlns:a16="http://schemas.microsoft.com/office/drawing/2014/main" id="{D2985A9D-F7AB-4218-AB99-B4EFAC181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5" y="2090762"/>
            <a:ext cx="2725338" cy="26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0ED51FF-53B7-4AD8-8C7F-7AF7CD0F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07" y="1772816"/>
            <a:ext cx="2386777" cy="314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021 Observer's Handbook | RASC">
            <a:extLst>
              <a:ext uri="{FF2B5EF4-FFF2-40B4-BE49-F238E27FC236}">
                <a16:creationId xmlns:a16="http://schemas.microsoft.com/office/drawing/2014/main" id="{30F7D371-2D37-4104-9C9F-06C0B9CA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45" y="1935510"/>
            <a:ext cx="1920912" cy="29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Jumbo-Size Pocket Sky Atlas - Sky &amp; Telescope - Sky &amp; Telescope">
            <a:extLst>
              <a:ext uri="{FF2B5EF4-FFF2-40B4-BE49-F238E27FC236}">
                <a16:creationId xmlns:a16="http://schemas.microsoft.com/office/drawing/2014/main" id="{5E6B0552-7CB9-485E-849A-CC93583E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54" y="1850634"/>
            <a:ext cx="3578917" cy="32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wilight Red Light Blue Blocking Torch | Block Blue Light">
            <a:extLst>
              <a:ext uri="{FF2B5EF4-FFF2-40B4-BE49-F238E27FC236}">
                <a16:creationId xmlns:a16="http://schemas.microsoft.com/office/drawing/2014/main" id="{EA02A106-60FD-4B0E-9516-DF57FC87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5023724"/>
            <a:ext cx="1850634" cy="185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verBrite Headlamp - 300 Lumens Headlight with Red/Green Light and Tail  Light, 7 Lighting Modes, Perfect for Trail Running, Camping, Hiking and  More, Adjustable Headband, 3 AAA Batteries Included: Amazon.ca: Tools &amp;">
            <a:extLst>
              <a:ext uri="{FF2B5EF4-FFF2-40B4-BE49-F238E27FC236}">
                <a16:creationId xmlns:a16="http://schemas.microsoft.com/office/drawing/2014/main" id="{8E7C42D5-92C7-4850-9ADC-7E0BB475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36" y="5139159"/>
            <a:ext cx="2242922" cy="161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FA94796A-A28D-44CE-BE8C-0EB26D54AB33}"/>
              </a:ext>
            </a:extLst>
          </p:cNvPr>
          <p:cNvSpPr txBox="1">
            <a:spLocks/>
          </p:cNvSpPr>
          <p:nvPr/>
        </p:nvSpPr>
        <p:spPr>
          <a:xfrm>
            <a:off x="1522412" y="3014092"/>
            <a:ext cx="9144001" cy="8298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5776C-4CA4-4858-B5E4-D3AC63C7167A}"/>
              </a:ext>
            </a:extLst>
          </p:cNvPr>
          <p:cNvSpPr txBox="1"/>
          <p:nvPr/>
        </p:nvSpPr>
        <p:spPr>
          <a:xfrm>
            <a:off x="267245" y="927304"/>
            <a:ext cx="1065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u="sng" dirty="0"/>
              <a:t>Software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3AD1C-D571-458E-A458-8A852C9937F4}"/>
              </a:ext>
            </a:extLst>
          </p:cNvPr>
          <p:cNvSpPr txBox="1"/>
          <p:nvPr/>
        </p:nvSpPr>
        <p:spPr>
          <a:xfrm>
            <a:off x="277479" y="1527468"/>
            <a:ext cx="3162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Cartes</a:t>
            </a:r>
            <a:r>
              <a:rPr lang="en-CA" dirty="0"/>
              <a:t> du Ciel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Virtual Moon Atlas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Stellarium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9D6AB-264F-464C-A02B-7FBE9CB87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19"/>
          <a:stretch/>
        </p:blipFill>
        <p:spPr>
          <a:xfrm>
            <a:off x="189756" y="2748487"/>
            <a:ext cx="5112000" cy="39039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839FE0-3532-472D-A08A-9D78121FA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597" y="2708920"/>
            <a:ext cx="6214472" cy="3903963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7C385C-0E08-4A16-A3D6-159C895F94D8}"/>
              </a:ext>
            </a:extLst>
          </p:cNvPr>
          <p:cNvSpPr txBox="1"/>
          <p:nvPr/>
        </p:nvSpPr>
        <p:spPr>
          <a:xfrm>
            <a:off x="267245" y="188640"/>
            <a:ext cx="62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u="sng" dirty="0"/>
              <a:t>Reference Material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40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FA94796A-A28D-44CE-BE8C-0EB26D54AB33}"/>
              </a:ext>
            </a:extLst>
          </p:cNvPr>
          <p:cNvSpPr txBox="1">
            <a:spLocks/>
          </p:cNvSpPr>
          <p:nvPr/>
        </p:nvSpPr>
        <p:spPr>
          <a:xfrm>
            <a:off x="1522412" y="3014092"/>
            <a:ext cx="9144001" cy="8298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5776C-4CA4-4858-B5E4-D3AC63C7167A}"/>
              </a:ext>
            </a:extLst>
          </p:cNvPr>
          <p:cNvSpPr txBox="1"/>
          <p:nvPr/>
        </p:nvSpPr>
        <p:spPr>
          <a:xfrm>
            <a:off x="267245" y="927304"/>
            <a:ext cx="1065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u="sng" dirty="0"/>
              <a:t>Apps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0F41201-E491-4D2F-A698-3F518329D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644449"/>
              </p:ext>
            </p:extLst>
          </p:nvPr>
        </p:nvGraphicFramePr>
        <p:xfrm>
          <a:off x="333772" y="1599504"/>
          <a:ext cx="812588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942">
                  <a:extLst>
                    <a:ext uri="{9D8B030D-6E8A-4147-A177-3AD203B41FA5}">
                      <a16:colId xmlns:a16="http://schemas.microsoft.com/office/drawing/2014/main" val="3755480617"/>
                    </a:ext>
                  </a:extLst>
                </a:gridCol>
                <a:gridCol w="4062942">
                  <a:extLst>
                    <a:ext uri="{9D8B030D-6E8A-4147-A177-3AD203B41FA5}">
                      <a16:colId xmlns:a16="http://schemas.microsoft.com/office/drawing/2014/main" val="400856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3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err="1"/>
                        <a:t>Astrospheric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Weather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69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Space Weather Live 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Solar Weather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92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Moon Phase Calculator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Moon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498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Moons of 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Location of Jupiter’s Moons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33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Moons of Saturn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Location of Saturn’s Moons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541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Sky 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Sky Mapping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981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err="1"/>
                        <a:t>Stellarium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Sky Mapping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2434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5DA991A-765D-4577-B3E7-7162B4A9665A}"/>
              </a:ext>
            </a:extLst>
          </p:cNvPr>
          <p:cNvSpPr txBox="1"/>
          <p:nvPr/>
        </p:nvSpPr>
        <p:spPr>
          <a:xfrm>
            <a:off x="267245" y="4841725"/>
            <a:ext cx="1129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Using a device or white flashlight may cause you to lose good night adapted vision for up to an hour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35C53-03ED-4D56-B3C2-10C0C2AA8589}"/>
              </a:ext>
            </a:extLst>
          </p:cNvPr>
          <p:cNvSpPr txBox="1"/>
          <p:nvPr/>
        </p:nvSpPr>
        <p:spPr>
          <a:xfrm>
            <a:off x="267245" y="188640"/>
            <a:ext cx="62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u="sng" dirty="0"/>
              <a:t>Reference Material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544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1E34-3045-4E3A-ADF6-E09B7BCA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What’s Up in the Sky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84B24-47FB-4F48-8051-82F1209F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Summer 2021</a:t>
            </a:r>
          </a:p>
        </p:txBody>
      </p:sp>
      <p:pic>
        <p:nvPicPr>
          <p:cNvPr id="11266" name="Picture 2" descr="Twinkle, Twinkle: Why Stargazing &amp;amp; Astrotourism Are Reaching New Heights |  Allianz Global Assistance">
            <a:extLst>
              <a:ext uri="{FF2B5EF4-FFF2-40B4-BE49-F238E27FC236}">
                <a16:creationId xmlns:a16="http://schemas.microsoft.com/office/drawing/2014/main" id="{1BC8B34D-E316-4AA1-BC67-1E1A804CC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985837"/>
            <a:ext cx="72866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2E5D62-5951-414F-A152-6B49748CE3EB}"/>
              </a:ext>
            </a:extLst>
          </p:cNvPr>
          <p:cNvSpPr txBox="1"/>
          <p:nvPr/>
        </p:nvSpPr>
        <p:spPr>
          <a:xfrm>
            <a:off x="405780" y="188640"/>
            <a:ext cx="4536504" cy="166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9" b="1" dirty="0"/>
              <a:t>What is a Globular Cluster?</a:t>
            </a:r>
          </a:p>
          <a:p>
            <a:endParaRPr lang="en-CA" sz="1799" dirty="0">
              <a:latin typeface="Corbel" panose="020B0503020204020204" pitchFamily="34" charset="0"/>
            </a:endParaRPr>
          </a:p>
          <a:p>
            <a:endParaRPr lang="en-CA" sz="1799" dirty="0"/>
          </a:p>
          <a:p>
            <a:endParaRPr lang="en-CA" sz="2399" b="1" dirty="0"/>
          </a:p>
          <a:p>
            <a:endParaRPr lang="en-CA" sz="1799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2A4A5-EFED-4BCA-8BC1-B93953976FE3}"/>
              </a:ext>
            </a:extLst>
          </p:cNvPr>
          <p:cNvSpPr txBox="1"/>
          <p:nvPr/>
        </p:nvSpPr>
        <p:spPr>
          <a:xfrm>
            <a:off x="406471" y="1036051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It is a spherical group of stars held tightly by gravity.  They are normally found on the edge of galaxies.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521810-8386-49C4-808E-172835A6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947" y="1340768"/>
            <a:ext cx="4594796" cy="48245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A05B1-24EC-41A2-B7FC-2CC6DFA58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" b="5093"/>
          <a:stretch/>
        </p:blipFill>
        <p:spPr>
          <a:xfrm>
            <a:off x="1127861" y="3087936"/>
            <a:ext cx="4069726" cy="30726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25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ile:Charles Mess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412776"/>
            <a:ext cx="3489325" cy="4419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294212" y="1406748"/>
            <a:ext cx="5181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Charles Messier</a:t>
            </a:r>
            <a:r>
              <a:rPr lang="en-US" altLang="en-US" dirty="0"/>
              <a:t> (26 June 1730 – 12 April 1817) was a French astronomer most notable for publishing an astronomical catalogue consisting of deep sky objects such as nebulae and star clusters that came to be known as the 110 "Messier objects". 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The purpose of the catalogue was to help astronomical observers, in particular comet hunters such as himself, distinguish between permanent and transient visually diffuse objects in the sky. 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When you see an object denoted M#, that is a Messier Object.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2AD9D-BB25-45CD-A6B1-53CE114FA7C0}"/>
              </a:ext>
            </a:extLst>
          </p:cNvPr>
          <p:cNvSpPr txBox="1"/>
          <p:nvPr/>
        </p:nvSpPr>
        <p:spPr>
          <a:xfrm>
            <a:off x="981844" y="548680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What is a Messier Object?</a:t>
            </a:r>
          </a:p>
        </p:txBody>
      </p:sp>
    </p:spTree>
    <p:extLst>
      <p:ext uri="{BB962C8B-B14F-4D97-AF65-F5344CB8AC3E}">
        <p14:creationId xmlns:p14="http://schemas.microsoft.com/office/powerpoint/2010/main" val="10753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645CA6-12D0-4FF5-94AC-BE1C99012775}"/>
              </a:ext>
            </a:extLst>
          </p:cNvPr>
          <p:cNvSpPr txBox="1"/>
          <p:nvPr/>
        </p:nvSpPr>
        <p:spPr>
          <a:xfrm>
            <a:off x="267245" y="188640"/>
            <a:ext cx="62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u="sng" dirty="0"/>
              <a:t>Summer 2021 Sky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42F54-D73D-4856-A103-E63FDD375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413" y="0"/>
            <a:ext cx="857341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6A6D48-2C4D-475C-BF69-CF6E72D045D7}"/>
              </a:ext>
            </a:extLst>
          </p:cNvPr>
          <p:cNvSpPr txBox="1"/>
          <p:nvPr/>
        </p:nvSpPr>
        <p:spPr>
          <a:xfrm>
            <a:off x="267245" y="927304"/>
            <a:ext cx="3666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Where do you start?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Constellations &amp; Asterisms, break up the sky into chunks</a:t>
            </a:r>
          </a:p>
        </p:txBody>
      </p:sp>
    </p:spTree>
    <p:extLst>
      <p:ext uri="{BB962C8B-B14F-4D97-AF65-F5344CB8AC3E}">
        <p14:creationId xmlns:p14="http://schemas.microsoft.com/office/powerpoint/2010/main" val="36513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03C5CF44-0C62-41B4-B3EA-416B4807878A}" vid="{EC3ACB92-700E-4167-B3A6-412DE40A64C2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4873beb7-5857-4685-be1f-d57550cc96cc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25283</TotalTime>
  <Words>665</Words>
  <Application>Microsoft Office PowerPoint</Application>
  <PresentationFormat>Custom</PresentationFormat>
  <Paragraphs>151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Corbel</vt:lpstr>
      <vt:lpstr>Digital Blue Tunnel 16x9</vt:lpstr>
      <vt:lpstr>Starting Out in Visual Astronomy: June 2021</vt:lpstr>
      <vt:lpstr>Reference Material</vt:lpstr>
      <vt:lpstr>PowerPoint Presentation</vt:lpstr>
      <vt:lpstr>PowerPoint Presentation</vt:lpstr>
      <vt:lpstr>PowerPoint Presentation</vt:lpstr>
      <vt:lpstr>What’s Up in the Sky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Astronomy Equipment</vt:lpstr>
      <vt:lpstr>Live From the WCO</vt:lpstr>
      <vt:lpstr>More Summer Sights</vt:lpstr>
      <vt:lpstr>PowerPoint Presentation</vt:lpstr>
      <vt:lpstr>PowerPoint Presentation</vt:lpstr>
      <vt:lpstr>PowerPoint Presentation</vt:lpstr>
      <vt:lpstr>Next Time</vt:lpstr>
      <vt:lpstr>Learn More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 The Universe</dc:title>
  <dc:creator>Simon</dc:creator>
  <cp:lastModifiedBy>Simon Poole</cp:lastModifiedBy>
  <cp:revision>241</cp:revision>
  <dcterms:created xsi:type="dcterms:W3CDTF">2017-01-06T21:30:55Z</dcterms:created>
  <dcterms:modified xsi:type="dcterms:W3CDTF">2021-06-09T01:22:11Z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